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7"/>
  </p:notesMasterIdLst>
  <p:handoutMasterIdLst>
    <p:handoutMasterId r:id="rId28"/>
  </p:handoutMasterIdLst>
  <p:sldIdLst>
    <p:sldId id="257" r:id="rId6"/>
    <p:sldId id="332" r:id="rId7"/>
    <p:sldId id="266" r:id="rId8"/>
    <p:sldId id="279" r:id="rId9"/>
    <p:sldId id="339" r:id="rId10"/>
    <p:sldId id="340" r:id="rId11"/>
    <p:sldId id="316" r:id="rId12"/>
    <p:sldId id="314" r:id="rId13"/>
    <p:sldId id="334" r:id="rId14"/>
    <p:sldId id="315" r:id="rId15"/>
    <p:sldId id="318" r:id="rId16"/>
    <p:sldId id="319" r:id="rId17"/>
    <p:sldId id="336" r:id="rId18"/>
    <p:sldId id="320" r:id="rId19"/>
    <p:sldId id="335" r:id="rId20"/>
    <p:sldId id="317" r:id="rId21"/>
    <p:sldId id="341" r:id="rId22"/>
    <p:sldId id="342" r:id="rId23"/>
    <p:sldId id="343" r:id="rId24"/>
    <p:sldId id="345" r:id="rId25"/>
    <p:sldId id="346" r:id="rId26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3175"/>
    <a:srgbClr val="5D842F"/>
    <a:srgbClr val="FFFFFF"/>
    <a:srgbClr val="CF009E"/>
    <a:srgbClr val="F8F8F8"/>
    <a:srgbClr val="B2B2B2"/>
    <a:srgbClr val="555559"/>
    <a:srgbClr val="00748C"/>
    <a:srgbClr val="FF9E15"/>
    <a:srgbClr val="FF9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0" autoAdjust="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941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B805E2-E360-4CDE-96FB-1DAC2CD996E4}" type="datetimeFigureOut">
              <a:rPr lang="en-GB" smtClean="0"/>
              <a:t>12/12/2018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90A1D-DAFC-4AD6-9AAB-E444F199F67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31004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F2F4BA-D7DE-472F-A51A-69E4AE9659E0}" type="datetimeFigureOut">
              <a:rPr lang="en-GB" smtClean="0"/>
              <a:t>12/12/2018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152337-494B-49C0-8FC1-AAE6F14F188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1359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74315" y="2215546"/>
            <a:ext cx="6139877" cy="647015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defRPr sz="3600" b="1" i="0">
                <a:solidFill>
                  <a:srgbClr val="555559"/>
                </a:solidFill>
              </a:defRPr>
            </a:lvl1pPr>
          </a:lstStyle>
          <a:p>
            <a:r>
              <a:rPr lang="en-GB" dirty="0"/>
              <a:t>Click to edit title 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4315" y="5622153"/>
            <a:ext cx="5908148" cy="461665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indent="0" algn="l">
              <a:buNone/>
              <a:defRPr sz="2400" b="1" i="0" baseline="0">
                <a:solidFill>
                  <a:srgbClr val="7999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A Presentation by Presenter’s Name 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 descr="JHI_logo_Horiz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88" y="5025458"/>
            <a:ext cx="2145164" cy="992664"/>
          </a:xfrm>
          <a:prstGeom prst="rect">
            <a:avLst/>
          </a:prstGeom>
        </p:spPr>
      </p:pic>
      <p:pic>
        <p:nvPicPr>
          <p:cNvPr id="2" name="Picture 1" descr="multi colour strip PEOPLE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35" b="-1"/>
          <a:stretch/>
        </p:blipFill>
        <p:spPr>
          <a:xfrm>
            <a:off x="-22847" y="-1"/>
            <a:ext cx="9198059" cy="186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03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67543"/>
            <a:ext cx="2111704" cy="1161356"/>
          </a:xfrm>
          <a:prstGeom prst="rect">
            <a:avLst/>
          </a:prstGeom>
        </p:spPr>
      </p:pic>
      <p:pic>
        <p:nvPicPr>
          <p:cNvPr id="4" name="Picture 3" descr="grey icons.png"/>
          <p:cNvPicPr>
            <a:picLocks noChangeAspect="1"/>
          </p:cNvPicPr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74" y="6094577"/>
            <a:ext cx="8246157" cy="6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18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6346"/>
            <a:ext cx="7501154" cy="72972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58021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458492"/>
            <a:ext cx="9144000" cy="0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482014"/>
            <a:ext cx="9144000" cy="24003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picture here or click icon</a:t>
            </a:r>
          </a:p>
        </p:txBody>
      </p:sp>
      <p:pic>
        <p:nvPicPr>
          <p:cNvPr id="11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67543"/>
            <a:ext cx="2111704" cy="116135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71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-4686" y="-31405"/>
            <a:ext cx="3508375" cy="346134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picture here or click icon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-3475" y="3472372"/>
            <a:ext cx="3508375" cy="3410628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Drag picture here or click icon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1666" y="296346"/>
            <a:ext cx="4041775" cy="9101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2166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2166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67543"/>
            <a:ext cx="2111704" cy="1161356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3522137" y="-34814"/>
            <a:ext cx="0" cy="6892815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H="1">
            <a:off x="0" y="3447372"/>
            <a:ext cx="3508452" cy="0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43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021666" y="296346"/>
            <a:ext cx="4041775" cy="9101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2166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/>
          </p:nvPr>
        </p:nvSpPr>
        <p:spPr>
          <a:xfrm>
            <a:off x="402166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67543"/>
            <a:ext cx="2111704" cy="1161356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3522137" y="-34814"/>
            <a:ext cx="0" cy="6892815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21310" y="0"/>
            <a:ext cx="3522663" cy="6858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picture here or click icon</a:t>
            </a:r>
          </a:p>
        </p:txBody>
      </p:sp>
    </p:spTree>
    <p:extLst>
      <p:ext uri="{BB962C8B-B14F-4D97-AF65-F5344CB8AC3E}">
        <p14:creationId xmlns:p14="http://schemas.microsoft.com/office/powerpoint/2010/main" val="320464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335469"/>
            <a:ext cx="6271595" cy="7297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/>
            </a:lvl1pPr>
          </a:lstStyle>
          <a:p>
            <a:r>
              <a:rPr lang="en-GB" dirty="0"/>
              <a:t>Thanks to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67543"/>
            <a:ext cx="2111704" cy="1161356"/>
          </a:xfrm>
          <a:prstGeom prst="rect">
            <a:avLst/>
          </a:prstGeom>
        </p:spPr>
      </p:pic>
      <p:pic>
        <p:nvPicPr>
          <p:cNvPr id="7" name="Picture 6" descr="SG_Dual_linear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219" y="6033529"/>
            <a:ext cx="2093943" cy="382483"/>
          </a:xfrm>
          <a:prstGeom prst="rect">
            <a:avLst/>
          </a:prstGeom>
        </p:spPr>
      </p:pic>
      <p:pic>
        <p:nvPicPr>
          <p:cNvPr id="8" name="Picture 7" descr="AthenaSWANBronzeAward-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76" y="5824890"/>
            <a:ext cx="1211003" cy="664391"/>
          </a:xfrm>
          <a:prstGeom prst="rect">
            <a:avLst/>
          </a:prstGeom>
        </p:spPr>
      </p:pic>
      <p:pic>
        <p:nvPicPr>
          <p:cNvPr id="10" name="Picture 9" descr="SGS_ISO 9001_TCL_HR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25" y="5751621"/>
            <a:ext cx="702868" cy="686106"/>
          </a:xfrm>
          <a:prstGeom prst="rect">
            <a:avLst/>
          </a:prstGeom>
        </p:spPr>
      </p:pic>
      <p:pic>
        <p:nvPicPr>
          <p:cNvPr id="11" name="Picture 10" descr="SGS_ISO 14001_TCL_HR.jp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39" y="5770883"/>
            <a:ext cx="683135" cy="666843"/>
          </a:xfrm>
          <a:prstGeom prst="rect">
            <a:avLst/>
          </a:prstGeom>
        </p:spPr>
      </p:pic>
      <p:pic>
        <p:nvPicPr>
          <p:cNvPr id="3" name="Picture 2" descr="stonewallscot-diversitychampion-logo-black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276" y="5751621"/>
            <a:ext cx="865868" cy="88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7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y icons.png"/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5889847"/>
            <a:ext cx="8293100" cy="805251"/>
          </a:xfrm>
          <a:prstGeom prst="rect">
            <a:avLst/>
          </a:prstGeom>
        </p:spPr>
      </p:pic>
      <p:pic>
        <p:nvPicPr>
          <p:cNvPr id="8" name="Content Placeholder 3" descr="JHI_Vert_We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67543"/>
            <a:ext cx="2111704" cy="1548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6347"/>
            <a:ext cx="7366038" cy="729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588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2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56D96-C350-4843-B71C-3443AE11BC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14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6" r:id="rId5"/>
    <p:sldLayoutId id="2147483654" r:id="rId6"/>
    <p:sldLayoutId id="2147483657" r:id="rId7"/>
  </p:sldLayoutIdLst>
  <p:txStyles>
    <p:titleStyle>
      <a:lvl1pPr marL="0" indent="0" algn="l" defTabSz="457200" rtl="0" eaLnBrk="1" latinLnBrk="0" hangingPunct="1">
        <a:spcBef>
          <a:spcPct val="0"/>
        </a:spcBef>
        <a:buClr>
          <a:srgbClr val="799934"/>
        </a:buClr>
        <a:buFont typeface="Arial"/>
        <a:buNone/>
        <a:defRPr sz="3600" b="1" i="0" kern="1200">
          <a:solidFill>
            <a:srgbClr val="55555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99934"/>
        </a:buClr>
        <a:buFont typeface="Wingdings" charset="2"/>
        <a:buChar char="§"/>
        <a:defRPr sz="3200" kern="1200">
          <a:solidFill>
            <a:srgbClr val="555559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F9E15"/>
        </a:buClr>
        <a:buFont typeface="Wingdings" charset="2"/>
        <a:buChar char="§"/>
        <a:defRPr sz="2800" kern="1200">
          <a:solidFill>
            <a:srgbClr val="555559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748C"/>
        </a:buClr>
        <a:buFont typeface="Wingdings" charset="2"/>
        <a:buChar char="§"/>
        <a:defRPr sz="2400" kern="1200">
          <a:solidFill>
            <a:srgbClr val="555559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CF009E"/>
        </a:buClr>
        <a:buFont typeface="Wingdings" charset="2"/>
        <a:buChar char="§"/>
        <a:defRPr sz="2000" kern="1200">
          <a:solidFill>
            <a:srgbClr val="555559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853175"/>
        </a:buClr>
        <a:buFont typeface="Wingdings" charset="2"/>
        <a:buChar char="§"/>
        <a:defRPr sz="2000" kern="1200">
          <a:solidFill>
            <a:srgbClr val="555559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mp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mp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mp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9.jpe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1.png"/><Relationship Id="rId10" Type="http://schemas.openxmlformats.org/officeDocument/2006/relationships/hyperlink" Target="mailto:Wenbin.Guo@hutton.ac.uk" TargetMode="External"/><Relationship Id="rId4" Type="http://schemas.openxmlformats.org/officeDocument/2006/relationships/image" Target="../media/image50.png"/><Relationship Id="rId9" Type="http://schemas.openxmlformats.org/officeDocument/2006/relationships/hyperlink" Target="mailto:Runxuan.Zhang@hutton.ac.uk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yguo/TSIS" TargetMode="External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gif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wyguo/TSIS/blob/master/TSIS_on_Cyverse.md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80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12" Type="http://schemas.openxmlformats.org/officeDocument/2006/relationships/image" Target="../media/image7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046" y="5246515"/>
            <a:ext cx="5908148" cy="1138773"/>
          </a:xfrm>
        </p:spPr>
        <p:txBody>
          <a:bodyPr/>
          <a:lstStyle/>
          <a:p>
            <a:r>
              <a:rPr lang="en-US" sz="2000" dirty="0"/>
              <a:t>Dr. Runxuan Zhang</a:t>
            </a:r>
          </a:p>
          <a:p>
            <a:r>
              <a:rPr lang="en-US" sz="2000" dirty="0"/>
              <a:t>Dr. Wenbin Guo</a:t>
            </a:r>
          </a:p>
          <a:p>
            <a:r>
              <a:rPr lang="en-US" sz="2000" dirty="0"/>
              <a:t>12 December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424BDA3-17CA-4A6C-84F4-A9244567D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2348"/>
            <a:ext cx="9144000" cy="28333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0652928-6A9B-49D4-8647-694202A9CB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906" y="5154597"/>
            <a:ext cx="2262955" cy="76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2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386" y="3681254"/>
            <a:ext cx="5006685" cy="287740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62F07E57-8CAE-470E-82C1-D7DEF987DE15}"/>
              </a:ext>
            </a:extLst>
          </p:cNvPr>
          <p:cNvSpPr txBox="1">
            <a:spLocks/>
          </p:cNvSpPr>
          <p:nvPr/>
        </p:nvSpPr>
        <p:spPr>
          <a:xfrm>
            <a:off x="673334" y="251"/>
            <a:ext cx="7366038" cy="729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Clr>
                <a:srgbClr val="799934"/>
              </a:buClr>
              <a:buFont typeface="Arial"/>
              <a:buNone/>
              <a:defRPr sz="3600" b="1" i="0" kern="1200">
                <a:solidFill>
                  <a:srgbClr val="5555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does 3D RNA-seq App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A55718B-0FAA-4371-8559-5F92664A60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125"/>
          <a:stretch/>
        </p:blipFill>
        <p:spPr>
          <a:xfrm>
            <a:off x="71885" y="106873"/>
            <a:ext cx="474261" cy="6658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4" y="3681254"/>
            <a:ext cx="2877405" cy="287740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5" y="576008"/>
            <a:ext cx="8980675" cy="285862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68318" y="3607221"/>
            <a:ext cx="7146882" cy="2206839"/>
            <a:chOff x="168318" y="3607221"/>
            <a:chExt cx="7146882" cy="2206839"/>
          </a:xfrm>
        </p:grpSpPr>
        <p:sp>
          <p:nvSpPr>
            <p:cNvPr id="4" name="Rectangle 3"/>
            <p:cNvSpPr/>
            <p:nvPr/>
          </p:nvSpPr>
          <p:spPr>
            <a:xfrm>
              <a:off x="6217920" y="5265420"/>
              <a:ext cx="1097280" cy="548640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D425352F-971A-43A3-BA5F-4F44D216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8318" y="3607221"/>
              <a:ext cx="4188035" cy="132762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  <a:prstDash val="sysDot"/>
            </a:ln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4356353" y="4744720"/>
              <a:ext cx="1824375" cy="520700"/>
            </a:xfrm>
            <a:prstGeom prst="straightConnector1">
              <a:avLst/>
            </a:prstGeom>
            <a:ln>
              <a:solidFill>
                <a:srgbClr val="0070C0"/>
              </a:soli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7270911" y="411301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DE only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7270911" y="4613632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DE&amp;DAS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7270911" y="5518761"/>
            <a:ext cx="1016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DAS only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84655" y="3237889"/>
            <a:ext cx="433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70C0"/>
                </a:solidFill>
              </a:rPr>
              <a:t>3D </a:t>
            </a:r>
            <a:r>
              <a:rPr lang="en-US" altLang="zh-CN" b="1" dirty="0" smtClean="0">
                <a:solidFill>
                  <a:srgbClr val="0070C0"/>
                </a:solidFill>
              </a:rPr>
              <a:t>analysis and summary significant results</a:t>
            </a:r>
            <a:endParaRPr lang="en-GB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42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62F07E57-8CAE-470E-82C1-D7DEF987DE15}"/>
              </a:ext>
            </a:extLst>
          </p:cNvPr>
          <p:cNvSpPr txBox="1">
            <a:spLocks/>
          </p:cNvSpPr>
          <p:nvPr/>
        </p:nvSpPr>
        <p:spPr>
          <a:xfrm>
            <a:off x="673334" y="251"/>
            <a:ext cx="7366038" cy="729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Clr>
                <a:srgbClr val="799934"/>
              </a:buClr>
              <a:buFont typeface="Arial"/>
              <a:buNone/>
              <a:defRPr sz="3600" b="1" i="0" kern="1200">
                <a:solidFill>
                  <a:srgbClr val="5555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does 3D RNA-seq App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A55718B-0FAA-4371-8559-5F92664A6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25"/>
          <a:stretch/>
        </p:blipFill>
        <p:spPr>
          <a:xfrm>
            <a:off x="71885" y="106873"/>
            <a:ext cx="474261" cy="6658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18" y="3607221"/>
            <a:ext cx="1402734" cy="266188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5" y="576008"/>
            <a:ext cx="8980675" cy="28586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115" y="3616735"/>
            <a:ext cx="4388685" cy="264285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288" name="Picture 28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162" y="3616735"/>
            <a:ext cx="2770397" cy="265236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289" name="TextBox 288"/>
          <p:cNvSpPr txBox="1"/>
          <p:nvPr/>
        </p:nvSpPr>
        <p:spPr>
          <a:xfrm>
            <a:off x="383082" y="6269102"/>
            <a:ext cx="107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heatmap</a:t>
            </a:r>
            <a:endParaRPr lang="en-GB" dirty="0"/>
          </a:p>
        </p:txBody>
      </p:sp>
      <p:sp>
        <p:nvSpPr>
          <p:cNvPr id="106" name="TextBox 105"/>
          <p:cNvSpPr txBox="1"/>
          <p:nvPr/>
        </p:nvSpPr>
        <p:spPr>
          <a:xfrm>
            <a:off x="3085642" y="6269102"/>
            <a:ext cx="147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Profile plot</a:t>
            </a:r>
            <a:endParaRPr lang="en-GB" dirty="0"/>
          </a:p>
        </p:txBody>
      </p:sp>
      <p:sp>
        <p:nvSpPr>
          <p:cNvPr id="107" name="TextBox 106"/>
          <p:cNvSpPr txBox="1"/>
          <p:nvPr/>
        </p:nvSpPr>
        <p:spPr>
          <a:xfrm>
            <a:off x="6776860" y="6269102"/>
            <a:ext cx="2001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annotation plot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4159424" y="6267188"/>
            <a:ext cx="2063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(Calixto et al., 2018)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655" y="2994049"/>
            <a:ext cx="2233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solidFill>
                  <a:srgbClr val="7030A0"/>
                </a:solidFill>
              </a:rPr>
              <a:t>Result visualisation</a:t>
            </a:r>
            <a:endParaRPr lang="en-GB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18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 DAS and DTU analysis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157" y="3607221"/>
            <a:ext cx="5201920" cy="28989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62F07E57-8CAE-470E-82C1-D7DEF987DE15}"/>
              </a:ext>
            </a:extLst>
          </p:cNvPr>
          <p:cNvSpPr txBox="1">
            <a:spLocks/>
          </p:cNvSpPr>
          <p:nvPr/>
        </p:nvSpPr>
        <p:spPr>
          <a:xfrm>
            <a:off x="673334" y="251"/>
            <a:ext cx="7366038" cy="729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Clr>
                <a:srgbClr val="799934"/>
              </a:buClr>
              <a:buFont typeface="Arial"/>
              <a:buNone/>
              <a:defRPr sz="3600" b="1" i="0" kern="1200">
                <a:solidFill>
                  <a:srgbClr val="5555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does 3D RNA-seq App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A55718B-0FAA-4371-8559-5F92664A60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125"/>
          <a:stretch/>
        </p:blipFill>
        <p:spPr>
          <a:xfrm>
            <a:off x="71885" y="106873"/>
            <a:ext cx="474261" cy="6658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5" y="576008"/>
            <a:ext cx="8980675" cy="2858620"/>
          </a:xfrm>
          <a:prstGeom prst="rect">
            <a:avLst/>
          </a:prstGeom>
        </p:spPr>
      </p:pic>
      <p:pic>
        <p:nvPicPr>
          <p:cNvPr id="10" name="Picture 9" descr="DE DAS and DTU analysis - Google Chrom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46" y="3550216"/>
            <a:ext cx="4602480" cy="25649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6146" y="6434575"/>
            <a:ext cx="659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 results and figures are saved in a report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84655" y="2994049"/>
            <a:ext cx="2233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solidFill>
                  <a:srgbClr val="7030A0"/>
                </a:solidFill>
              </a:rPr>
              <a:t>Result visualisation</a:t>
            </a:r>
            <a:endParaRPr lang="en-GB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74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62F07E57-8CAE-470E-82C1-D7DEF987DE15}"/>
              </a:ext>
            </a:extLst>
          </p:cNvPr>
          <p:cNvSpPr txBox="1">
            <a:spLocks/>
          </p:cNvSpPr>
          <p:nvPr/>
        </p:nvSpPr>
        <p:spPr>
          <a:xfrm>
            <a:off x="673334" y="251"/>
            <a:ext cx="7366038" cy="729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Clr>
                <a:srgbClr val="799934"/>
              </a:buClr>
              <a:buFont typeface="Arial"/>
              <a:buNone/>
              <a:defRPr sz="3600" b="1" i="0" kern="1200">
                <a:solidFill>
                  <a:srgbClr val="5555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 live demo of ThreeDRNAseq App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A55718B-0FAA-4371-8559-5F92664A6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25"/>
          <a:stretch/>
        </p:blipFill>
        <p:spPr>
          <a:xfrm>
            <a:off x="71885" y="106873"/>
            <a:ext cx="474261" cy="665873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="" xmlns:a16="http://schemas.microsoft.com/office/drawing/2014/main" id="{19E45612-8316-4C70-AFFF-564C823C8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34" y="1283371"/>
            <a:ext cx="7725590" cy="4851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228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62F07E57-8CAE-470E-82C1-D7DEF987DE15}"/>
              </a:ext>
            </a:extLst>
          </p:cNvPr>
          <p:cNvSpPr txBox="1">
            <a:spLocks/>
          </p:cNvSpPr>
          <p:nvPr/>
        </p:nvSpPr>
        <p:spPr>
          <a:xfrm>
            <a:off x="673334" y="71371"/>
            <a:ext cx="7366038" cy="729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Clr>
                <a:srgbClr val="799934"/>
              </a:buClr>
              <a:buFont typeface="Arial"/>
              <a:buNone/>
              <a:defRPr sz="3600" b="1" i="0" kern="1200">
                <a:solidFill>
                  <a:srgbClr val="5555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Example data: time-series of Arabidopsis in response to cold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A55718B-0FAA-4371-8559-5F92664A6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25"/>
          <a:stretch/>
        </p:blipFill>
        <p:spPr>
          <a:xfrm>
            <a:off x="71885" y="106873"/>
            <a:ext cx="474261" cy="66587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6868" y="864725"/>
            <a:ext cx="7863372" cy="1839025"/>
          </a:xfrm>
          <a:prstGeom prst="rect">
            <a:avLst/>
          </a:prstGeom>
          <a:solidFill>
            <a:schemeClr val="bg1"/>
          </a:solidFill>
          <a:ln w="28575">
            <a:solidFill>
              <a:srgbClr val="00748C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134622" y="5122694"/>
                <a:ext cx="6136921" cy="18002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rgbClr val="799934"/>
                  </a:buClr>
                  <a:buFont typeface="Wingdings" charset="2"/>
                  <a:buChar char="§"/>
                  <a:defRPr sz="3200" kern="1200">
                    <a:solidFill>
                      <a:srgbClr val="555559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rgbClr val="FF9E15"/>
                  </a:buClr>
                  <a:buFont typeface="Wingdings" charset="2"/>
                  <a:buChar char="§"/>
                  <a:defRPr sz="2800" kern="1200">
                    <a:solidFill>
                      <a:srgbClr val="555559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rgbClr val="00748C"/>
                  </a:buClr>
                  <a:buFont typeface="Wingdings" charset="2"/>
                  <a:buChar char="§"/>
                  <a:defRPr sz="2400" kern="1200">
                    <a:solidFill>
                      <a:srgbClr val="55555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Clr>
                    <a:srgbClr val="CF009E"/>
                  </a:buClr>
                  <a:buFont typeface="Wingdings" charset="2"/>
                  <a:buChar char="§"/>
                  <a:defRPr sz="2000" kern="1200">
                    <a:solidFill>
                      <a:srgbClr val="55555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Clr>
                    <a:srgbClr val="853175"/>
                  </a:buClr>
                  <a:buFont typeface="Wingdings" charset="2"/>
                  <a:buChar char="§"/>
                  <a:defRPr sz="2000" kern="1200">
                    <a:solidFill>
                      <a:srgbClr val="55555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/>
                  <a:buChar char="•"/>
                </a:pPr>
                <a:r>
                  <a:rPr lang="en-GB" sz="1800" dirty="0" smtClean="0">
                    <a:solidFill>
                      <a:srgbClr val="000000"/>
                    </a:solidFill>
                  </a:rPr>
                  <a:t>5-week old plants</a:t>
                </a:r>
                <a:r>
                  <a:rPr lang="en-GB" sz="1800" dirty="0"/>
                  <a:t>, </a:t>
                </a:r>
                <a:r>
                  <a:rPr lang="en-GB" sz="1800" dirty="0">
                    <a:solidFill>
                      <a:srgbClr val="000000"/>
                    </a:solidFill>
                  </a:rPr>
                  <a:t>rosettes harvested at 3 h intervals</a:t>
                </a:r>
                <a:endParaRPr lang="en-GB" sz="1800" dirty="0"/>
              </a:p>
              <a:p>
                <a:pPr>
                  <a:buFont typeface="Arial"/>
                  <a:buChar char="•"/>
                </a:pPr>
                <a:r>
                  <a:rPr lang="en-GB" sz="1800" dirty="0">
                    <a:solidFill>
                      <a:srgbClr val="000000"/>
                    </a:solidFill>
                  </a:rPr>
                  <a:t>26 time points * 3 biological reps = 78 libraries</a:t>
                </a:r>
              </a:p>
              <a:p>
                <a:pPr marL="0" indent="0">
                  <a:buFont typeface="Wingdings" charset="2"/>
                  <a:buNone/>
                </a:pPr>
                <a:r>
                  <a:rPr lang="en-GB" sz="1800" dirty="0">
                    <a:solidFill>
                      <a:srgbClr val="000000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rgbClr val="000000"/>
                        </a:solidFill>
                        <a:latin typeface="Cambria Math"/>
                      </a:rPr>
                      <m:t>⇒</m:t>
                    </m:r>
                  </m:oMath>
                </a14:m>
                <a:r>
                  <a:rPr lang="en-GB" sz="1800" dirty="0">
                    <a:solidFill>
                      <a:srgbClr val="000000"/>
                    </a:solidFill>
                  </a:rPr>
                  <a:t> * 3 sequencing reps =234 samples</a:t>
                </a:r>
              </a:p>
              <a:p>
                <a:pPr>
                  <a:buFont typeface="Arial"/>
                  <a:buChar char="•"/>
                </a:pPr>
                <a:r>
                  <a:rPr lang="en-GB" sz="1800" dirty="0">
                    <a:solidFill>
                      <a:srgbClr val="000000"/>
                    </a:solidFill>
                  </a:rPr>
                  <a:t>Total &gt;9.5 billion paired-end reads (100 bp)</a:t>
                </a:r>
              </a:p>
              <a:p>
                <a:pPr>
                  <a:buFont typeface="Arial"/>
                  <a:buChar char="•"/>
                </a:pPr>
                <a:r>
                  <a:rPr lang="en-GB" sz="1800" dirty="0">
                    <a:solidFill>
                      <a:srgbClr val="000000"/>
                    </a:solidFill>
                  </a:rPr>
                  <a:t>Average 360M paired-end reads/time point</a:t>
                </a:r>
              </a:p>
              <a:p>
                <a:pPr>
                  <a:buFont typeface="Arial"/>
                  <a:buChar char="•"/>
                </a:pPr>
                <a:endParaRPr lang="en-GB" sz="1800" dirty="0">
                  <a:solidFill>
                    <a:srgbClr val="000000"/>
                  </a:solidFill>
                </a:endParaRPr>
              </a:p>
              <a:p>
                <a:pPr>
                  <a:buFont typeface="Arial"/>
                  <a:buChar char="•"/>
                </a:pPr>
                <a:endParaRPr lang="en-GB" sz="1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22" y="5122694"/>
                <a:ext cx="6136921" cy="1800200"/>
              </a:xfrm>
              <a:prstGeom prst="rect">
                <a:avLst/>
              </a:prstGeom>
              <a:blipFill rotWithShape="0">
                <a:blip r:embed="rId3"/>
                <a:stretch>
                  <a:fillRect l="-596" t="-16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852" y="2812124"/>
            <a:ext cx="6790693" cy="17492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20996" y="3201056"/>
            <a:ext cx="14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</a:t>
            </a:r>
            <a:r>
              <a:rPr lang="en-GB" dirty="0">
                <a:solidFill>
                  <a:srgbClr val="00B050"/>
                </a:solidFill>
              </a:rPr>
              <a:t>Acclimation</a:t>
            </a:r>
            <a:r>
              <a:rPr lang="en-GB" dirty="0"/>
              <a:t>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42762" y="3190190"/>
            <a:ext cx="130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</a:t>
            </a:r>
            <a:r>
              <a:rPr lang="en-GB" dirty="0">
                <a:solidFill>
                  <a:srgbClr val="0000FF"/>
                </a:solidFill>
              </a:rPr>
              <a:t>Transition</a:t>
            </a:r>
            <a:r>
              <a:rPr lang="en-GB" dirty="0"/>
              <a:t>”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340011" y="1246921"/>
            <a:ext cx="1308906" cy="864051"/>
            <a:chOff x="569066" y="1555750"/>
            <a:chExt cx="1308906" cy="864049"/>
          </a:xfrm>
        </p:grpSpPr>
        <p:sp>
          <p:nvSpPr>
            <p:cNvPr id="14" name="Rectangle 13"/>
            <p:cNvSpPr/>
            <p:nvPr/>
          </p:nvSpPr>
          <p:spPr>
            <a:xfrm>
              <a:off x="652212" y="2009553"/>
              <a:ext cx="1139444" cy="381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4000"/>
              </a:schemeClr>
            </a:solidFill>
            <a:ln w="127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69066" y="1555750"/>
              <a:ext cx="1308906" cy="864049"/>
              <a:chOff x="333376" y="440876"/>
              <a:chExt cx="1308906" cy="864049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333376" y="440876"/>
                <a:ext cx="1308906" cy="864049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151688" y="695325"/>
                <a:ext cx="404278" cy="46166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2400" b="1" dirty="0">
                    <a:solidFill>
                      <a:schemeClr val="tx1">
                        <a:lumMod val="50000"/>
                      </a:schemeClr>
                    </a:solidFill>
                  </a:rPr>
                  <a:t>…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724856" y="1619767"/>
              <a:ext cx="304800" cy="745386"/>
              <a:chOff x="1979853" y="2072675"/>
              <a:chExt cx="516054" cy="1262005"/>
            </a:xfrm>
          </p:grpSpPr>
          <p:pic>
            <p:nvPicPr>
              <p:cNvPr id="28" name="图片 4">
                <a:extLst>
                  <a:ext uri="{FF2B5EF4-FFF2-40B4-BE49-F238E27FC236}">
                    <a16:creationId xmlns="" xmlns:a16="http://schemas.microsoft.com/office/drawing/2014/main" id="{7C30C1B6-5DAD-4EC2-B640-8AB28991D3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2082"/>
              <a:stretch/>
            </p:blipFill>
            <p:spPr>
              <a:xfrm>
                <a:off x="1981201" y="2072675"/>
                <a:ext cx="514706" cy="1262005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1979853" y="2574241"/>
                <a:ext cx="503876" cy="692105"/>
                <a:chOff x="1979853" y="2574241"/>
                <a:chExt cx="503876" cy="692105"/>
              </a:xfrm>
            </p:grpSpPr>
            <p:pic>
              <p:nvPicPr>
                <p:cNvPr id="30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052000" y="2736000"/>
                  <a:ext cx="374157" cy="53034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31" name="矩形: 圆角 8">
                  <a:extLst>
                    <a:ext uri="{FF2B5EF4-FFF2-40B4-BE49-F238E27FC236}">
                      <a16:creationId xmlns="" xmlns:a16="http://schemas.microsoft.com/office/drawing/2014/main" id="{95AE8307-2CB5-4047-BF09-991533176E0F}"/>
                    </a:ext>
                  </a:extLst>
                </p:cNvPr>
                <p:cNvSpPr/>
                <p:nvPr/>
              </p:nvSpPr>
              <p:spPr>
                <a:xfrm>
                  <a:off x="1979853" y="2574241"/>
                  <a:ext cx="503876" cy="79559"/>
                </a:xfrm>
                <a:prstGeom prst="roundRect">
                  <a:avLst>
                    <a:gd name="adj" fmla="val 50000"/>
                  </a:avLst>
                </a:prstGeom>
                <a:noFill/>
                <a:ln w="190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2042026" y="2649600"/>
                  <a:ext cx="379531" cy="603262"/>
                  <a:chOff x="4118867" y="2092313"/>
                  <a:chExt cx="379531" cy="603262"/>
                </a:xfrm>
              </p:grpSpPr>
              <p:cxnSp>
                <p:nvCxnSpPr>
                  <p:cNvPr id="33" name="Straight Connector 32"/>
                  <p:cNvCxnSpPr/>
                  <p:nvPr/>
                </p:nvCxnSpPr>
                <p:spPr>
                  <a:xfrm>
                    <a:off x="4118867" y="2092313"/>
                    <a:ext cx="0" cy="281702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>
                    <a:off x="4118867" y="2374015"/>
                    <a:ext cx="97756" cy="321560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/>
                  <p:cNvCxnSpPr/>
                  <p:nvPr/>
                </p:nvCxnSpPr>
                <p:spPr>
                  <a:xfrm flipH="1">
                    <a:off x="4495800" y="2092313"/>
                    <a:ext cx="2598" cy="279815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/>
                  <p:cNvCxnSpPr/>
                  <p:nvPr/>
                </p:nvCxnSpPr>
                <p:spPr>
                  <a:xfrm flipH="1">
                    <a:off x="4395268" y="2362200"/>
                    <a:ext cx="100532" cy="333375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7" name="Group 16"/>
            <p:cNvGrpSpPr/>
            <p:nvPr/>
          </p:nvGrpSpPr>
          <p:grpSpPr>
            <a:xfrm>
              <a:off x="1105856" y="1619767"/>
              <a:ext cx="304800" cy="745386"/>
              <a:chOff x="1979853" y="2072675"/>
              <a:chExt cx="516054" cy="1262005"/>
            </a:xfrm>
          </p:grpSpPr>
          <p:pic>
            <p:nvPicPr>
              <p:cNvPr id="19" name="图片 4">
                <a:extLst>
                  <a:ext uri="{FF2B5EF4-FFF2-40B4-BE49-F238E27FC236}">
                    <a16:creationId xmlns="" xmlns:a16="http://schemas.microsoft.com/office/drawing/2014/main" id="{7C30C1B6-5DAD-4EC2-B640-8AB28991D3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2082"/>
              <a:stretch/>
            </p:blipFill>
            <p:spPr>
              <a:xfrm>
                <a:off x="1981201" y="2072675"/>
                <a:ext cx="514706" cy="1262005"/>
              </a:xfrm>
              <a:prstGeom prst="rect">
                <a:avLst/>
              </a:prstGeom>
            </p:spPr>
          </p:pic>
          <p:grpSp>
            <p:nvGrpSpPr>
              <p:cNvPr id="20" name="Group 19"/>
              <p:cNvGrpSpPr/>
              <p:nvPr/>
            </p:nvGrpSpPr>
            <p:grpSpPr>
              <a:xfrm>
                <a:off x="1979853" y="2574241"/>
                <a:ext cx="503876" cy="692105"/>
                <a:chOff x="1979853" y="2574241"/>
                <a:chExt cx="503876" cy="692105"/>
              </a:xfrm>
            </p:grpSpPr>
            <p:pic>
              <p:nvPicPr>
                <p:cNvPr id="21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052000" y="2736000"/>
                  <a:ext cx="374157" cy="53034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2" name="矩形: 圆角 8">
                  <a:extLst>
                    <a:ext uri="{FF2B5EF4-FFF2-40B4-BE49-F238E27FC236}">
                      <a16:creationId xmlns="" xmlns:a16="http://schemas.microsoft.com/office/drawing/2014/main" id="{95AE8307-2CB5-4047-BF09-991533176E0F}"/>
                    </a:ext>
                  </a:extLst>
                </p:cNvPr>
                <p:cNvSpPr/>
                <p:nvPr/>
              </p:nvSpPr>
              <p:spPr>
                <a:xfrm>
                  <a:off x="1979853" y="2574241"/>
                  <a:ext cx="503876" cy="79559"/>
                </a:xfrm>
                <a:prstGeom prst="roundRect">
                  <a:avLst>
                    <a:gd name="adj" fmla="val 50000"/>
                  </a:avLst>
                </a:prstGeom>
                <a:noFill/>
                <a:ln w="190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3" name="Group 22"/>
                <p:cNvGrpSpPr/>
                <p:nvPr/>
              </p:nvGrpSpPr>
              <p:grpSpPr>
                <a:xfrm>
                  <a:off x="2042026" y="2649600"/>
                  <a:ext cx="379531" cy="603262"/>
                  <a:chOff x="4118867" y="2092313"/>
                  <a:chExt cx="379531" cy="603262"/>
                </a:xfrm>
              </p:grpSpPr>
              <p:cxnSp>
                <p:nvCxnSpPr>
                  <p:cNvPr id="24" name="Straight Connector 23"/>
                  <p:cNvCxnSpPr/>
                  <p:nvPr/>
                </p:nvCxnSpPr>
                <p:spPr>
                  <a:xfrm>
                    <a:off x="4118867" y="2092313"/>
                    <a:ext cx="0" cy="281702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/>
                  <p:cNvCxnSpPr/>
                  <p:nvPr/>
                </p:nvCxnSpPr>
                <p:spPr>
                  <a:xfrm>
                    <a:off x="4118867" y="2374015"/>
                    <a:ext cx="97756" cy="321560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 flipH="1">
                    <a:off x="4495800" y="2092313"/>
                    <a:ext cx="2598" cy="279815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/>
                  <p:cNvCxnSpPr/>
                  <p:nvPr/>
                </p:nvCxnSpPr>
                <p:spPr>
                  <a:xfrm flipH="1">
                    <a:off x="4395268" y="2362200"/>
                    <a:ext cx="100532" cy="333375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18" name="Straight Connector 17"/>
            <p:cNvCxnSpPr/>
            <p:nvPr/>
          </p:nvCxnSpPr>
          <p:spPr>
            <a:xfrm>
              <a:off x="664480" y="1880346"/>
              <a:ext cx="1011920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2" descr="D:\PhD project\Report\PhD thesis\figures\WeChat Image_20170616153740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4261" y="1051823"/>
            <a:ext cx="1314467" cy="125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8"/>
          <p:cNvSpPr/>
          <p:nvPr/>
        </p:nvSpPr>
        <p:spPr>
          <a:xfrm>
            <a:off x="4586173" y="949673"/>
            <a:ext cx="1131465" cy="4430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lvl="0" algn="ctr" defTabSz="800100">
              <a:lnSpc>
                <a:spcPts val="16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kern="1200" dirty="0">
                <a:solidFill>
                  <a:schemeClr val="tx1">
                    <a:lumMod val="50000"/>
                  </a:schemeClr>
                </a:solidFill>
              </a:rPr>
              <a:t>RNA extraction</a:t>
            </a:r>
          </a:p>
        </p:txBody>
      </p:sp>
      <p:sp>
        <p:nvSpPr>
          <p:cNvPr id="41" name="Rounded Rectangle 16"/>
          <p:cNvSpPr/>
          <p:nvPr/>
        </p:nvSpPr>
        <p:spPr>
          <a:xfrm>
            <a:off x="4108968" y="2078391"/>
            <a:ext cx="640485" cy="3298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kern="1200" dirty="0">
                <a:solidFill>
                  <a:schemeClr val="tx1">
                    <a:lumMod val="50000"/>
                  </a:schemeClr>
                </a:solidFill>
              </a:rPr>
              <a:t>Seq1</a:t>
            </a:r>
          </a:p>
        </p:txBody>
      </p:sp>
      <p:sp>
        <p:nvSpPr>
          <p:cNvPr id="42" name="Rounded Rectangle 16"/>
          <p:cNvSpPr/>
          <p:nvPr/>
        </p:nvSpPr>
        <p:spPr>
          <a:xfrm>
            <a:off x="4831663" y="2078391"/>
            <a:ext cx="640485" cy="3298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kern="1200" dirty="0">
                <a:solidFill>
                  <a:schemeClr val="tx1">
                    <a:lumMod val="50000"/>
                  </a:schemeClr>
                </a:solidFill>
              </a:rPr>
              <a:t>Seq2</a:t>
            </a:r>
          </a:p>
        </p:txBody>
      </p:sp>
      <p:sp>
        <p:nvSpPr>
          <p:cNvPr id="43" name="Rounded Rectangle 16"/>
          <p:cNvSpPr/>
          <p:nvPr/>
        </p:nvSpPr>
        <p:spPr>
          <a:xfrm>
            <a:off x="5541541" y="2078391"/>
            <a:ext cx="640485" cy="3298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kern="1200" dirty="0">
                <a:solidFill>
                  <a:schemeClr val="tx1">
                    <a:lumMod val="50000"/>
                  </a:schemeClr>
                </a:solidFill>
              </a:rPr>
              <a:t>Seq3</a:t>
            </a:r>
          </a:p>
        </p:txBody>
      </p:sp>
      <p:sp>
        <p:nvSpPr>
          <p:cNvPr id="44" name="Rounded Rectangle 8"/>
          <p:cNvSpPr/>
          <p:nvPr/>
        </p:nvSpPr>
        <p:spPr>
          <a:xfrm>
            <a:off x="4586173" y="1577928"/>
            <a:ext cx="1131465" cy="3316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Library</a:t>
            </a:r>
          </a:p>
        </p:txBody>
      </p:sp>
      <p:cxnSp>
        <p:nvCxnSpPr>
          <p:cNvPr id="45" name="Straight Arrow Connector 44"/>
          <p:cNvCxnSpPr>
            <a:stCxn id="40" idx="2"/>
            <a:endCxn id="44" idx="0"/>
          </p:cNvCxnSpPr>
          <p:nvPr/>
        </p:nvCxnSpPr>
        <p:spPr>
          <a:xfrm>
            <a:off x="5151896" y="1392731"/>
            <a:ext cx="0" cy="185196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41" idx="0"/>
          </p:cNvCxnSpPr>
          <p:nvPr/>
        </p:nvCxnSpPr>
        <p:spPr>
          <a:xfrm flipH="1">
            <a:off x="4429199" y="1925735"/>
            <a:ext cx="349440" cy="152656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4" idx="2"/>
            <a:endCxn id="42" idx="0"/>
          </p:cNvCxnSpPr>
          <p:nvPr/>
        </p:nvCxnSpPr>
        <p:spPr>
          <a:xfrm>
            <a:off x="5151896" y="1909531"/>
            <a:ext cx="0" cy="16886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3" idx="0"/>
          </p:cNvCxnSpPr>
          <p:nvPr/>
        </p:nvCxnSpPr>
        <p:spPr>
          <a:xfrm>
            <a:off x="5448594" y="1925735"/>
            <a:ext cx="413183" cy="152656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39009" y="2271444"/>
            <a:ext cx="14766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5-week old plants</a:t>
            </a:r>
            <a:endParaRPr lang="en-GB" sz="1400" dirty="0"/>
          </a:p>
        </p:txBody>
      </p:sp>
      <p:sp>
        <p:nvSpPr>
          <p:cNvPr id="50" name="Rectangle 49"/>
          <p:cNvSpPr/>
          <p:nvPr/>
        </p:nvSpPr>
        <p:spPr>
          <a:xfrm>
            <a:off x="2244760" y="2077632"/>
            <a:ext cx="1587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Bio-rep, Harvested </a:t>
            </a:r>
          </a:p>
          <a:p>
            <a:r>
              <a:rPr lang="en-US" sz="1400" dirty="0">
                <a:solidFill>
                  <a:srgbClr val="000000"/>
                </a:solidFill>
              </a:rPr>
              <a:t>10-13 rosettes</a:t>
            </a:r>
            <a:endParaRPr lang="en-GB" sz="1400" dirty="0"/>
          </a:p>
        </p:txBody>
      </p:sp>
      <p:sp>
        <p:nvSpPr>
          <p:cNvPr id="51" name="Rectangle 50"/>
          <p:cNvSpPr/>
          <p:nvPr/>
        </p:nvSpPr>
        <p:spPr>
          <a:xfrm>
            <a:off x="3916481" y="2395973"/>
            <a:ext cx="17722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Sequencing replicates</a:t>
            </a:r>
            <a:endParaRPr lang="en-GB" sz="1400" dirty="0"/>
          </a:p>
        </p:txBody>
      </p:sp>
      <p:sp>
        <p:nvSpPr>
          <p:cNvPr id="52" name="Right Arrow 51"/>
          <p:cNvSpPr/>
          <p:nvPr/>
        </p:nvSpPr>
        <p:spPr>
          <a:xfrm>
            <a:off x="1884725" y="1558151"/>
            <a:ext cx="386765" cy="34320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Right Arrow 52"/>
          <p:cNvSpPr/>
          <p:nvPr/>
        </p:nvSpPr>
        <p:spPr>
          <a:xfrm>
            <a:off x="3684932" y="1558151"/>
            <a:ext cx="386765" cy="34320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Right Arrow 53"/>
          <p:cNvSpPr/>
          <p:nvPr/>
        </p:nvSpPr>
        <p:spPr>
          <a:xfrm>
            <a:off x="6133193" y="1558151"/>
            <a:ext cx="386765" cy="34320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Rounded Rectangle 8"/>
          <p:cNvSpPr/>
          <p:nvPr/>
        </p:nvSpPr>
        <p:spPr>
          <a:xfrm>
            <a:off x="6615375" y="1392450"/>
            <a:ext cx="1425776" cy="7454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lvl="0" algn="ctr" defTabSz="800100">
              <a:lnSpc>
                <a:spcPts val="16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kern="1200" dirty="0">
                <a:solidFill>
                  <a:schemeClr val="tx1">
                    <a:lumMod val="50000"/>
                  </a:schemeClr>
                </a:solidFill>
              </a:rPr>
              <a:t>RNA-seq data analysis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775157" y="5361440"/>
            <a:ext cx="3368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For more details:</a:t>
            </a:r>
          </a:p>
          <a:p>
            <a:pPr marL="144000" indent="-1440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3333FF"/>
                </a:solidFill>
              </a:rPr>
              <a:t>Calixto </a:t>
            </a:r>
            <a:r>
              <a:rPr lang="en-GB" i="1" dirty="0">
                <a:solidFill>
                  <a:srgbClr val="3333FF"/>
                </a:solidFill>
              </a:rPr>
              <a:t>et al, </a:t>
            </a:r>
            <a:r>
              <a:rPr lang="en-GB" dirty="0">
                <a:solidFill>
                  <a:srgbClr val="3333FF"/>
                </a:solidFill>
              </a:rPr>
              <a:t>2018, </a:t>
            </a:r>
            <a:r>
              <a:rPr lang="en-GB" i="1" dirty="0">
                <a:solidFill>
                  <a:srgbClr val="3333FF"/>
                </a:solidFill>
              </a:rPr>
              <a:t>Plant Cell</a:t>
            </a:r>
            <a:r>
              <a:rPr lang="en-GB" dirty="0">
                <a:solidFill>
                  <a:srgbClr val="3333FF"/>
                </a:solidFill>
              </a:rPr>
              <a:t>  </a:t>
            </a:r>
            <a:endParaRPr lang="en-GB" b="1" dirty="0">
              <a:solidFill>
                <a:srgbClr val="3333FF"/>
              </a:solidFill>
            </a:endParaRPr>
          </a:p>
          <a:p>
            <a:pPr marL="144000" indent="-1440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3333FF"/>
                </a:solidFill>
              </a:rPr>
              <a:t>James </a:t>
            </a:r>
            <a:r>
              <a:rPr lang="en-GB" i="1" dirty="0">
                <a:solidFill>
                  <a:srgbClr val="3333FF"/>
                </a:solidFill>
              </a:rPr>
              <a:t>et al</a:t>
            </a:r>
            <a:r>
              <a:rPr lang="en-GB" dirty="0">
                <a:solidFill>
                  <a:srgbClr val="3333FF"/>
                </a:solidFill>
              </a:rPr>
              <a:t>,. 2018, </a:t>
            </a:r>
            <a:r>
              <a:rPr lang="en-GB" i="1" dirty="0">
                <a:solidFill>
                  <a:srgbClr val="3333FF"/>
                </a:solidFill>
              </a:rPr>
              <a:t>Plant, Cell&amp;Environment. 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659359" y="3923370"/>
            <a:ext cx="204035" cy="5509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Rounded Rectangle 56"/>
          <p:cNvSpPr/>
          <p:nvPr/>
        </p:nvSpPr>
        <p:spPr>
          <a:xfrm>
            <a:off x="2877597" y="3973626"/>
            <a:ext cx="204035" cy="5007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Rounded Rectangle 57"/>
          <p:cNvSpPr/>
          <p:nvPr/>
        </p:nvSpPr>
        <p:spPr>
          <a:xfrm>
            <a:off x="6526381" y="3944886"/>
            <a:ext cx="204035" cy="5007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9" name="Right Bracket 78"/>
          <p:cNvSpPr/>
          <p:nvPr/>
        </p:nvSpPr>
        <p:spPr>
          <a:xfrm rot="5400000">
            <a:off x="2289402" y="3966341"/>
            <a:ext cx="173832" cy="1189886"/>
          </a:xfrm>
          <a:prstGeom prst="rightBracket">
            <a:avLst>
              <a:gd name="adj" fmla="val 0"/>
            </a:avLst>
          </a:prstGeom>
          <a:ln>
            <a:solidFill>
              <a:schemeClr val="tx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0" name="Right Bracket 79"/>
          <p:cNvSpPr/>
          <p:nvPr/>
        </p:nvSpPr>
        <p:spPr>
          <a:xfrm rot="5400000">
            <a:off x="4060290" y="2191852"/>
            <a:ext cx="285592" cy="4850624"/>
          </a:xfrm>
          <a:prstGeom prst="rightBracket">
            <a:avLst>
              <a:gd name="adj" fmla="val 0"/>
            </a:avLst>
          </a:prstGeom>
          <a:ln>
            <a:solidFill>
              <a:schemeClr val="tx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1" name="TextBox 80"/>
          <p:cNvSpPr txBox="1"/>
          <p:nvPr/>
        </p:nvSpPr>
        <p:spPr>
          <a:xfrm>
            <a:off x="2405234" y="4733808"/>
            <a:ext cx="3643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1">
                    <a:lumMod val="50000"/>
                  </a:schemeClr>
                </a:solidFill>
              </a:rPr>
              <a:t>Contrast groups: T19 vs T2, T10 vs T2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13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766FC51-DD53-4895-88DA-47BFF07C0E41}"/>
              </a:ext>
            </a:extLst>
          </p:cNvPr>
          <p:cNvGrpSpPr/>
          <p:nvPr/>
        </p:nvGrpSpPr>
        <p:grpSpPr>
          <a:xfrm>
            <a:off x="2853933" y="5744154"/>
            <a:ext cx="896938" cy="516640"/>
            <a:chOff x="2853933" y="6122096"/>
            <a:chExt cx="896938" cy="606058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="" xmlns:a16="http://schemas.microsoft.com/office/drawing/2014/main" id="{CD7AF4A7-2466-4E46-8CA9-0C0472A9FD75}"/>
                </a:ext>
              </a:extLst>
            </p:cNvPr>
            <p:cNvCxnSpPr>
              <a:cxnSpLocks/>
            </p:cNvCxnSpPr>
            <p:nvPr/>
          </p:nvCxnSpPr>
          <p:spPr>
            <a:xfrm>
              <a:off x="3750871" y="6122096"/>
              <a:ext cx="0" cy="606058"/>
            </a:xfrm>
            <a:prstGeom prst="straightConnector1">
              <a:avLst/>
            </a:prstGeom>
            <a:ln w="28575">
              <a:solidFill>
                <a:srgbClr val="CF009E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="" xmlns:a16="http://schemas.microsoft.com/office/drawing/2014/main" id="{43FB69A7-A5D5-4DF5-AB3A-E402A5DE6846}"/>
                </a:ext>
              </a:extLst>
            </p:cNvPr>
            <p:cNvCxnSpPr>
              <a:cxnSpLocks/>
            </p:cNvCxnSpPr>
            <p:nvPr/>
          </p:nvCxnSpPr>
          <p:spPr>
            <a:xfrm>
              <a:off x="3301608" y="6122096"/>
              <a:ext cx="0" cy="376650"/>
            </a:xfrm>
            <a:prstGeom prst="straightConnector1">
              <a:avLst/>
            </a:prstGeom>
            <a:ln w="28575">
              <a:solidFill>
                <a:srgbClr val="CF009E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="" xmlns:a16="http://schemas.microsoft.com/office/drawing/2014/main" id="{2FA31AD1-F8C5-45B3-9929-99D6E3DFF27C}"/>
                </a:ext>
              </a:extLst>
            </p:cNvPr>
            <p:cNvCxnSpPr>
              <a:cxnSpLocks/>
            </p:cNvCxnSpPr>
            <p:nvPr/>
          </p:nvCxnSpPr>
          <p:spPr>
            <a:xfrm>
              <a:off x="2853933" y="6122096"/>
              <a:ext cx="0" cy="137746"/>
            </a:xfrm>
            <a:prstGeom prst="straightConnector1">
              <a:avLst/>
            </a:prstGeom>
            <a:ln w="28575">
              <a:solidFill>
                <a:srgbClr val="CF009E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="" xmlns:a16="http://schemas.microsoft.com/office/drawing/2014/main" id="{4C328F74-3183-4FA8-8730-A35BD8450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902" y="1290765"/>
            <a:ext cx="6263235" cy="445199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8D46F446-40A1-47D0-B50B-C53A9CC93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90765"/>
            <a:ext cx="1624885" cy="445338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C390D44-7117-42B7-89C2-10801B12BE41}"/>
              </a:ext>
            </a:extLst>
          </p:cNvPr>
          <p:cNvSpPr txBox="1"/>
          <p:nvPr/>
        </p:nvSpPr>
        <p:spPr>
          <a:xfrm>
            <a:off x="0" y="1002139"/>
            <a:ext cx="267968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GB" sz="1400" dirty="0"/>
              <a:t>Transcript-gene mapping csv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CD170CE-6DE2-4D6A-9098-58D23981A02D}"/>
              </a:ext>
            </a:extLst>
          </p:cNvPr>
          <p:cNvSpPr txBox="1"/>
          <p:nvPr/>
        </p:nvSpPr>
        <p:spPr>
          <a:xfrm>
            <a:off x="4140220" y="1002139"/>
            <a:ext cx="267968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400" dirty="0"/>
              <a:t>S</a:t>
            </a:r>
            <a:r>
              <a:rPr lang="en-GB" sz="1400" dirty="0"/>
              <a:t>ample information csv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D42A0D82-C5F2-42C9-A514-C4B56B97634D}"/>
              </a:ext>
            </a:extLst>
          </p:cNvPr>
          <p:cNvSpPr txBox="1"/>
          <p:nvPr/>
        </p:nvSpPr>
        <p:spPr>
          <a:xfrm>
            <a:off x="2244399" y="5948605"/>
            <a:ext cx="2763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Labels of sequencing replicates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9A8EDEFF-2939-460E-AE93-FECE3D1A5BC4}"/>
              </a:ext>
            </a:extLst>
          </p:cNvPr>
          <p:cNvSpPr txBox="1"/>
          <p:nvPr/>
        </p:nvSpPr>
        <p:spPr>
          <a:xfrm>
            <a:off x="2914998" y="6214523"/>
            <a:ext cx="1837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Labels of conditions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AA5D994E-4DAF-4331-B10A-66EE8557A62A}"/>
              </a:ext>
            </a:extLst>
          </p:cNvPr>
          <p:cNvSpPr txBox="1"/>
          <p:nvPr/>
        </p:nvSpPr>
        <p:spPr>
          <a:xfrm>
            <a:off x="1842904" y="5723610"/>
            <a:ext cx="2609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Labels of biological replicates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="" xmlns:a16="http://schemas.microsoft.com/office/drawing/2014/main" id="{98ADAF2C-3843-4C90-BA0C-8A0518F0FB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3200" y="8957"/>
            <a:ext cx="7366038" cy="72972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Input data</a:t>
            </a:r>
            <a:endParaRPr lang="en-GB" dirty="0"/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01EF3EB5-20A4-4C85-A332-90CB2DFE7D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125"/>
          <a:stretch/>
        </p:blipFill>
        <p:spPr>
          <a:xfrm>
            <a:off x="71885" y="106873"/>
            <a:ext cx="474261" cy="665873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="" xmlns:a16="http://schemas.microsoft.com/office/drawing/2014/main" id="{4DE04DB8-53D1-40EB-877B-08D76107438A}"/>
              </a:ext>
            </a:extLst>
          </p:cNvPr>
          <p:cNvSpPr/>
          <p:nvPr/>
        </p:nvSpPr>
        <p:spPr>
          <a:xfrm rot="16200000">
            <a:off x="238381" y="4556875"/>
            <a:ext cx="1406045" cy="5364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Transcripts</a:t>
            </a:r>
            <a:endParaRPr lang="en-GB" dirty="0"/>
          </a:p>
        </p:txBody>
      </p:sp>
      <p:sp>
        <p:nvSpPr>
          <p:cNvPr id="24" name="Arrow: Right 23">
            <a:extLst>
              <a:ext uri="{FF2B5EF4-FFF2-40B4-BE49-F238E27FC236}">
                <a16:creationId xmlns="" xmlns:a16="http://schemas.microsoft.com/office/drawing/2014/main" id="{0ED0F3D1-C0ED-4F8B-B351-7F3AD98DA3D7}"/>
              </a:ext>
            </a:extLst>
          </p:cNvPr>
          <p:cNvSpPr/>
          <p:nvPr/>
        </p:nvSpPr>
        <p:spPr>
          <a:xfrm rot="16200000">
            <a:off x="1072773" y="4556875"/>
            <a:ext cx="1406045" cy="5364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</a:t>
            </a:r>
            <a:endParaRPr lang="en-GB" dirty="0"/>
          </a:p>
        </p:txBody>
      </p:sp>
      <p:sp>
        <p:nvSpPr>
          <p:cNvPr id="25" name="Arrow: Right 24">
            <a:extLst>
              <a:ext uri="{FF2B5EF4-FFF2-40B4-BE49-F238E27FC236}">
                <a16:creationId xmlns="" xmlns:a16="http://schemas.microsoft.com/office/drawing/2014/main" id="{0EAB2752-06C6-4A8C-B927-C6AD2094C256}"/>
              </a:ext>
            </a:extLst>
          </p:cNvPr>
          <p:cNvSpPr/>
          <p:nvPr/>
        </p:nvSpPr>
        <p:spPr>
          <a:xfrm>
            <a:off x="4452273" y="4903318"/>
            <a:ext cx="3955929" cy="5364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Transcript quantification paths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242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4F8430-2490-42CA-88E1-637245AEC487}"/>
              </a:ext>
            </a:extLst>
          </p:cNvPr>
          <p:cNvSpPr txBox="1">
            <a:spLocks/>
          </p:cNvSpPr>
          <p:nvPr/>
        </p:nvSpPr>
        <p:spPr>
          <a:xfrm>
            <a:off x="673200" y="8957"/>
            <a:ext cx="7366038" cy="729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Clr>
                <a:srgbClr val="799934"/>
              </a:buClr>
              <a:buFont typeface="Arial"/>
              <a:buNone/>
              <a:defRPr sz="3600" b="1" i="0" kern="1200">
                <a:solidFill>
                  <a:srgbClr val="5555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</a:t>
            </a:r>
            <a:r>
              <a:rPr lang="en-GB" dirty="0"/>
              <a:t>ow to use 3D genes/transcripts?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693F7D4-E0BA-4F71-9D0D-DF15AE525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25"/>
          <a:stretch/>
        </p:blipFill>
        <p:spPr>
          <a:xfrm>
            <a:off x="71885" y="106873"/>
            <a:ext cx="474261" cy="66587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F7B3C124-3E03-4C1B-A336-8012D3DCF87D}"/>
              </a:ext>
            </a:extLst>
          </p:cNvPr>
          <p:cNvGrpSpPr/>
          <p:nvPr/>
        </p:nvGrpSpPr>
        <p:grpSpPr>
          <a:xfrm>
            <a:off x="71885" y="801144"/>
            <a:ext cx="9023940" cy="5692626"/>
            <a:chOff x="71885" y="801144"/>
            <a:chExt cx="9023940" cy="5692626"/>
          </a:xfrm>
        </p:grpSpPr>
        <p:pic>
          <p:nvPicPr>
            <p:cNvPr id="13" name="Google Shape;196;p35">
              <a:extLst>
                <a:ext uri="{FF2B5EF4-FFF2-40B4-BE49-F238E27FC236}">
                  <a16:creationId xmlns="" xmlns:a16="http://schemas.microsoft.com/office/drawing/2014/main" id="{32ECDCEC-901D-4EA2-8AED-6AB8754C567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0167" y="2540903"/>
              <a:ext cx="4276500" cy="2380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" name="Group 20">
              <a:extLst>
                <a:ext uri="{FF2B5EF4-FFF2-40B4-BE49-F238E27FC236}">
                  <a16:creationId xmlns="" xmlns:a16="http://schemas.microsoft.com/office/drawing/2014/main" id="{BC7C0D63-BA34-4590-9292-AAEB02B1E2D1}"/>
                </a:ext>
              </a:extLst>
            </p:cNvPr>
            <p:cNvGrpSpPr/>
            <p:nvPr/>
          </p:nvGrpSpPr>
          <p:grpSpPr>
            <a:xfrm>
              <a:off x="195331" y="1312561"/>
              <a:ext cx="4006143" cy="1205953"/>
              <a:chOff x="211016" y="3944245"/>
              <a:chExt cx="4006143" cy="1205953"/>
            </a:xfrm>
          </p:grpSpPr>
          <p:grpSp>
            <p:nvGrpSpPr>
              <p:cNvPr id="14" name="Google Shape;197;p35">
                <a:extLst>
                  <a:ext uri="{FF2B5EF4-FFF2-40B4-BE49-F238E27FC236}">
                    <a16:creationId xmlns="" xmlns:a16="http://schemas.microsoft.com/office/drawing/2014/main" id="{9E5B4E99-30D3-48C4-AAE5-FB13E9D59013}"/>
                  </a:ext>
                </a:extLst>
              </p:cNvPr>
              <p:cNvGrpSpPr/>
              <p:nvPr/>
            </p:nvGrpSpPr>
            <p:grpSpPr>
              <a:xfrm>
                <a:off x="211016" y="3944245"/>
                <a:ext cx="4006143" cy="950103"/>
                <a:chOff x="1235122" y="657537"/>
                <a:chExt cx="4885899" cy="1158747"/>
              </a:xfrm>
            </p:grpSpPr>
            <p:pic>
              <p:nvPicPr>
                <p:cNvPr id="15" name="Google Shape;198;p35">
                  <a:extLst>
                    <a:ext uri="{FF2B5EF4-FFF2-40B4-BE49-F238E27FC236}">
                      <a16:creationId xmlns="" xmlns:a16="http://schemas.microsoft.com/office/drawing/2014/main" id="{6ACE4405-541D-4596-A1A0-BB7C77526409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1235122" y="1183864"/>
                  <a:ext cx="4885899" cy="6324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" name="Google Shape;199;p35">
                  <a:extLst>
                    <a:ext uri="{FF2B5EF4-FFF2-40B4-BE49-F238E27FC236}">
                      <a16:creationId xmlns="" xmlns:a16="http://schemas.microsoft.com/office/drawing/2014/main" id="{D083BBC1-79F8-4C5D-99C5-E856899726F0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235122" y="657537"/>
                  <a:ext cx="4708478" cy="49953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7" name="Google Shape;200;p35">
                <a:extLst>
                  <a:ext uri="{FF2B5EF4-FFF2-40B4-BE49-F238E27FC236}">
                    <a16:creationId xmlns="" xmlns:a16="http://schemas.microsoft.com/office/drawing/2014/main" id="{64082716-7075-496F-A12B-C51F7EE3D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3625" y="4843298"/>
                <a:ext cx="1293300" cy="30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ct val="0"/>
                  </a:spcBef>
                  <a:buClr>
                    <a:srgbClr val="799934"/>
                  </a:buClr>
                  <a:buFont typeface="Arial"/>
                  <a:buNone/>
                  <a:defRPr sz="3600" b="1" i="0" kern="1200">
                    <a:solidFill>
                      <a:srgbClr val="555559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15000"/>
                  </a:lnSpc>
                </a:pPr>
                <a:r>
                  <a:rPr lang="en-GB" sz="1000" i="1" dirty="0"/>
                  <a:t>Calixto et al., 2018</a:t>
                </a:r>
              </a:p>
              <a:p>
                <a:pPr>
                  <a:lnSpc>
                    <a:spcPct val="150000"/>
                  </a:lnSpc>
                  <a:spcBef>
                    <a:spcPts val="1600"/>
                  </a:spcBef>
                </a:pPr>
                <a:endParaRPr lang="en-GB" sz="1800" i="1" dirty="0"/>
              </a:p>
              <a:p>
                <a:pPr>
                  <a:spcBef>
                    <a:spcPts val="1000"/>
                  </a:spcBef>
                </a:pPr>
                <a:endParaRPr lang="en-GB" dirty="0"/>
              </a:p>
            </p:txBody>
          </p:sp>
        </p:grpSp>
        <p:sp>
          <p:nvSpPr>
            <p:cNvPr id="18" name="Google Shape;201;p35">
              <a:extLst>
                <a:ext uri="{FF2B5EF4-FFF2-40B4-BE49-F238E27FC236}">
                  <a16:creationId xmlns="" xmlns:a16="http://schemas.microsoft.com/office/drawing/2014/main" id="{8F019C27-0FB7-42D8-BA85-4C09C688C8CD}"/>
                </a:ext>
              </a:extLst>
            </p:cNvPr>
            <p:cNvSpPr txBox="1"/>
            <p:nvPr/>
          </p:nvSpPr>
          <p:spPr>
            <a:xfrm>
              <a:off x="120884" y="5001329"/>
              <a:ext cx="3777000" cy="127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43" indent="-273044">
                <a:lnSpc>
                  <a:spcPct val="115000"/>
                </a:lnSpc>
                <a:buClr>
                  <a:srgbClr val="000000"/>
                </a:buClr>
                <a:buSzPts val="1400"/>
                <a:buFont typeface="Arial"/>
                <a:buChar char="○"/>
              </a:pPr>
              <a:r>
                <a:rPr lang="en-GB" sz="1400" kern="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Novel cold-response genes</a:t>
              </a: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  <a:p>
              <a:pPr marL="285743" indent="-273044">
                <a:lnSpc>
                  <a:spcPct val="115000"/>
                </a:lnSpc>
                <a:buClr>
                  <a:srgbClr val="000000"/>
                </a:buClr>
                <a:buSzPts val="1400"/>
                <a:buFont typeface="Arial"/>
                <a:buChar char="○"/>
              </a:pPr>
              <a:r>
                <a:rPr lang="en-GB" sz="1400" kern="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DAS genes – regulated only by AS</a:t>
              </a: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  <a:p>
              <a:pPr marL="285743" indent="-273044">
                <a:lnSpc>
                  <a:spcPct val="115000"/>
                </a:lnSpc>
                <a:buClr>
                  <a:srgbClr val="000000"/>
                </a:buClr>
                <a:buSzPts val="1400"/>
                <a:buFont typeface="Arial"/>
                <a:buChar char="○"/>
              </a:pPr>
              <a:r>
                <a:rPr lang="en-GB" sz="1400" kern="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Dynamics of AS/transcription</a:t>
              </a: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  <a:p>
              <a:pPr marL="285743" indent="-273044">
                <a:lnSpc>
                  <a:spcPct val="115000"/>
                </a:lnSpc>
                <a:spcBef>
                  <a:spcPts val="1000"/>
                </a:spcBef>
                <a:buClr>
                  <a:srgbClr val="000000"/>
                </a:buClr>
                <a:buSzPts val="1400"/>
                <a:buFont typeface="Arial"/>
                <a:buChar char="○"/>
              </a:pPr>
              <a:r>
                <a:rPr lang="en-GB" sz="1400" b="1" kern="0" dirty="0">
                  <a:solidFill>
                    <a:srgbClr val="000000"/>
                  </a:solidFill>
                  <a:cs typeface="Arial"/>
                  <a:sym typeface="Arial"/>
                </a:rPr>
                <a:t>Value of RTD to expression analysis</a:t>
              </a:r>
              <a:endParaRPr sz="1400" b="1" kern="0" dirty="0">
                <a:solidFill>
                  <a:srgbClr val="000000"/>
                </a:solidFill>
                <a:cs typeface="Arial"/>
                <a:sym typeface="Arial"/>
              </a:endParaRPr>
            </a:p>
            <a:p>
              <a:pPr marL="285743">
                <a:lnSpc>
                  <a:spcPct val="115000"/>
                </a:lnSpc>
                <a:buClr>
                  <a:srgbClr val="000000"/>
                </a:buClr>
              </a:pP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44843B5D-1A23-4D09-A9C5-2C05C9B07B8C}"/>
                </a:ext>
              </a:extLst>
            </p:cNvPr>
            <p:cNvSpPr txBox="1"/>
            <p:nvPr/>
          </p:nvSpPr>
          <p:spPr>
            <a:xfrm>
              <a:off x="71885" y="801144"/>
              <a:ext cx="4031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44000" indent="-144000">
                <a:buFont typeface="Arial" panose="020B0604020202020204" pitchFamily="34" charset="0"/>
                <a:buChar char="•"/>
              </a:pPr>
              <a:r>
                <a:rPr lang="en-GB" dirty="0"/>
                <a:t>3D analysis application in Arabidopsis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15286D43-4673-45A1-B8A3-B4C9E5F2CA62}"/>
                </a:ext>
              </a:extLst>
            </p:cNvPr>
            <p:cNvSpPr txBox="1"/>
            <p:nvPr/>
          </p:nvSpPr>
          <p:spPr>
            <a:xfrm>
              <a:off x="4734799" y="801144"/>
              <a:ext cx="34686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44000">
                <a:buFont typeface="Arial" panose="020B0604020202020204" pitchFamily="34" charset="0"/>
                <a:buChar char="•"/>
              </a:pPr>
              <a:r>
                <a:rPr lang="en-GB" dirty="0"/>
                <a:t>Time-series isoform switch of DAS genes/DTU transcripts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31B9F15C-14BB-4538-8139-7EAD0B95638B}"/>
                </a:ext>
              </a:extLst>
            </p:cNvPr>
            <p:cNvGrpSpPr/>
            <p:nvPr/>
          </p:nvGrpSpPr>
          <p:grpSpPr>
            <a:xfrm>
              <a:off x="4808157" y="1480942"/>
              <a:ext cx="4140512" cy="741232"/>
              <a:chOff x="4942528" y="1594092"/>
              <a:chExt cx="4140512" cy="741232"/>
            </a:xfrm>
          </p:grpSpPr>
          <p:pic>
            <p:nvPicPr>
              <p:cNvPr id="26" name="Picture 25" descr="A screenshot of a cell phone&#10;&#10;Description automatically generated">
                <a:extLst>
                  <a:ext uri="{FF2B5EF4-FFF2-40B4-BE49-F238E27FC236}">
                    <a16:creationId xmlns="" xmlns:a16="http://schemas.microsoft.com/office/drawing/2014/main" id="{F173808B-A268-4E2D-A29D-B18CD355E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42528" y="1594092"/>
                <a:ext cx="4018425" cy="569632"/>
              </a:xfrm>
              <a:prstGeom prst="rect">
                <a:avLst/>
              </a:prstGeom>
            </p:spPr>
          </p:pic>
          <p:sp>
            <p:nvSpPr>
              <p:cNvPr id="27" name="Google Shape;200;p35">
                <a:extLst>
                  <a:ext uri="{FF2B5EF4-FFF2-40B4-BE49-F238E27FC236}">
                    <a16:creationId xmlns="" xmlns:a16="http://schemas.microsoft.com/office/drawing/2014/main" id="{82610575-F0AC-4B51-A390-10F62F7DE7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89740" y="2028424"/>
                <a:ext cx="1293300" cy="30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ct val="0"/>
                  </a:spcBef>
                  <a:buClr>
                    <a:srgbClr val="799934"/>
                  </a:buClr>
                  <a:buFont typeface="Arial"/>
                  <a:buNone/>
                  <a:defRPr sz="3600" b="1" i="0" kern="1200">
                    <a:solidFill>
                      <a:srgbClr val="555559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15000"/>
                  </a:lnSpc>
                </a:pPr>
                <a:r>
                  <a:rPr lang="en-GB" sz="1000" i="1" dirty="0"/>
                  <a:t>Guo et al., 2017</a:t>
                </a:r>
              </a:p>
              <a:p>
                <a:pPr>
                  <a:lnSpc>
                    <a:spcPct val="150000"/>
                  </a:lnSpc>
                  <a:spcBef>
                    <a:spcPts val="1600"/>
                  </a:spcBef>
                </a:pPr>
                <a:endParaRPr lang="en-GB" sz="1800" i="1" dirty="0"/>
              </a:p>
              <a:p>
                <a:pPr>
                  <a:spcBef>
                    <a:spcPts val="1000"/>
                  </a:spcBef>
                </a:pPr>
                <a:endParaRPr lang="en-GB" dirty="0"/>
              </a:p>
            </p:txBody>
          </p:sp>
        </p:grpSp>
        <p:pic>
          <p:nvPicPr>
            <p:cNvPr id="29" name="Picture 28">
              <a:extLst>
                <a:ext uri="{FF2B5EF4-FFF2-40B4-BE49-F238E27FC236}">
                  <a16:creationId xmlns="" xmlns:a16="http://schemas.microsoft.com/office/drawing/2014/main" id="{1D9E2722-B679-4CC3-B8E3-C9CEA7D30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89287" y="2262664"/>
              <a:ext cx="4506538" cy="184672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9F702846-2E2A-4B95-B830-40973F8DF97A}"/>
                </a:ext>
              </a:extLst>
            </p:cNvPr>
            <p:cNvSpPr txBox="1"/>
            <p:nvPr/>
          </p:nvSpPr>
          <p:spPr>
            <a:xfrm>
              <a:off x="4734799" y="4245609"/>
              <a:ext cx="34686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000" indent="-144000">
                <a:buFont typeface="Arial" panose="020B0604020202020204" pitchFamily="34" charset="0"/>
                <a:buChar char="•"/>
              </a:pPr>
              <a:r>
                <a:rPr lang="en-GB" dirty="0"/>
                <a:t>Transcriptional and AS regulatory networks</a:t>
              </a:r>
            </a:p>
          </p:txBody>
        </p:sp>
        <p:pic>
          <p:nvPicPr>
            <p:cNvPr id="33" name="Picture 32" descr="A close up of some flowers&#10;&#10;Description automatically generated">
              <a:extLst>
                <a:ext uri="{FF2B5EF4-FFF2-40B4-BE49-F238E27FC236}">
                  <a16:creationId xmlns="" xmlns:a16="http://schemas.microsoft.com/office/drawing/2014/main" id="{FDA8C193-1310-4098-BD16-BEE94D60F2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642" r="9200"/>
            <a:stretch/>
          </p:blipFill>
          <p:spPr>
            <a:xfrm>
              <a:off x="6659374" y="4727200"/>
              <a:ext cx="2167208" cy="176657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A5ADB5B2-C65C-4401-9AB6-2B6953815B3A}"/>
                </a:ext>
              </a:extLst>
            </p:cNvPr>
            <p:cNvSpPr txBox="1"/>
            <p:nvPr/>
          </p:nvSpPr>
          <p:spPr>
            <a:xfrm>
              <a:off x="5246118" y="5186584"/>
              <a:ext cx="21672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/>
                <a:t>Keep eye on our publications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494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668" y="1357727"/>
            <a:ext cx="4663465" cy="3962418"/>
          </a:xfrm>
          <a:prstGeom prst="rect">
            <a:avLst/>
          </a:prstGeom>
        </p:spPr>
      </p:pic>
      <p:pic>
        <p:nvPicPr>
          <p:cNvPr id="5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960" y="1412591"/>
            <a:ext cx="727625" cy="727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9" name="Title 3"/>
          <p:cNvSpPr txBox="1">
            <a:spLocks/>
          </p:cNvSpPr>
          <p:nvPr/>
        </p:nvSpPr>
        <p:spPr>
          <a:xfrm>
            <a:off x="309015" y="2209303"/>
            <a:ext cx="2396167" cy="203132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87217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Runxuan Zhang</a:t>
            </a:r>
          </a:p>
          <a:p>
            <a:r>
              <a:rPr lang="en-GB" sz="1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Wenbin Guo</a:t>
            </a:r>
          </a:p>
          <a:p>
            <a:endParaRPr lang="en-GB" sz="1800" b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 Brown</a:t>
            </a:r>
          </a:p>
          <a:p>
            <a:r>
              <a:rPr lang="en-GB" sz="1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Cristiane Calixto</a:t>
            </a:r>
            <a:br>
              <a:rPr lang="en-GB" sz="1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Nikoleta Tzioutziou</a:t>
            </a:r>
          </a:p>
          <a:p>
            <a:r>
              <a:rPr lang="en-GB" sz="1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Juan Carlos Entizne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6FE6AE5-4129-4661-A50F-048C872EAEC4}"/>
              </a:ext>
            </a:extLst>
          </p:cNvPr>
          <p:cNvGrpSpPr/>
          <p:nvPr/>
        </p:nvGrpSpPr>
        <p:grpSpPr>
          <a:xfrm>
            <a:off x="7319370" y="2029189"/>
            <a:ext cx="1384858" cy="2237241"/>
            <a:chOff x="7267639" y="3071145"/>
            <a:chExt cx="1384858" cy="2237241"/>
          </a:xfrm>
        </p:grpSpPr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6004" y="3071145"/>
              <a:ext cx="1326493" cy="891361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ffectLst/>
          </p:spPr>
        </p:pic>
        <p:graphicFrame>
          <p:nvGraphicFramePr>
            <p:cNvPr id="62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7372583" y="4266430"/>
            <a:ext cx="835494" cy="6009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7" name="Image" r:id="rId6" imgW="1904762" imgH="1371429" progId="PhotoshopElements.Image.6">
                    <p:embed/>
                  </p:oleObj>
                </mc:Choice>
                <mc:Fallback>
                  <p:oleObj name="Image" r:id="rId6" imgW="1904762" imgH="1371429" progId="PhotoshopElements.Image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72583" y="4266430"/>
                          <a:ext cx="835494" cy="6009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" name="Text Box 10"/>
            <p:cNvSpPr txBox="1">
              <a:spLocks noChangeArrowheads="1"/>
            </p:cNvSpPr>
            <p:nvPr/>
          </p:nvSpPr>
          <p:spPr bwMode="auto">
            <a:xfrm>
              <a:off x="7267639" y="4846721"/>
              <a:ext cx="104538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GB" altLang="en-US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Scottish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GB" altLang="en-US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Government</a:t>
              </a:r>
              <a:endParaRPr lang="en-US" alt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81E5581C-80FB-4900-96B8-955187464314}"/>
              </a:ext>
            </a:extLst>
          </p:cNvPr>
          <p:cNvSpPr txBox="1">
            <a:spLocks/>
          </p:cNvSpPr>
          <p:nvPr/>
        </p:nvSpPr>
        <p:spPr>
          <a:xfrm>
            <a:off x="673200" y="8957"/>
            <a:ext cx="7366038" cy="729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Clr>
                <a:srgbClr val="799934"/>
              </a:buClr>
              <a:buFont typeface="Arial"/>
              <a:buNone/>
              <a:defRPr sz="3600" b="1" i="0" kern="1200">
                <a:solidFill>
                  <a:srgbClr val="5555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Acknowledgements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CDB13F2-FB3B-4296-B164-3E6DE2398B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6125"/>
          <a:stretch/>
        </p:blipFill>
        <p:spPr>
          <a:xfrm>
            <a:off x="71885" y="106873"/>
            <a:ext cx="474261" cy="66587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7D1AA613-5808-4937-B757-091EC623A279}"/>
              </a:ext>
            </a:extLst>
          </p:cNvPr>
          <p:cNvSpPr/>
          <p:nvPr/>
        </p:nvSpPr>
        <p:spPr>
          <a:xfrm>
            <a:off x="2490861" y="5397278"/>
            <a:ext cx="39640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  <a:hlinkClick r:id="rId9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Runxuan.Zhang@hutton.ac.uk</a:t>
            </a:r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  <a:hlinkClick r:id="rId10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Wenbin.Guo@hutton.ac.uk</a:t>
            </a:r>
            <a:r>
              <a:rPr lang="en-GB" sz="2400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132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4F8430-2490-42CA-88E1-637245AEC487}"/>
              </a:ext>
            </a:extLst>
          </p:cNvPr>
          <p:cNvSpPr txBox="1">
            <a:spLocks/>
          </p:cNvSpPr>
          <p:nvPr/>
        </p:nvSpPr>
        <p:spPr>
          <a:xfrm>
            <a:off x="673200" y="8957"/>
            <a:ext cx="7366038" cy="729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Clr>
                <a:srgbClr val="799934"/>
              </a:buClr>
              <a:buFont typeface="Arial"/>
              <a:buNone/>
              <a:defRPr sz="3600" b="1" i="0" kern="1200">
                <a:solidFill>
                  <a:srgbClr val="5555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TSIS: time-series isoform switch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693F7D4-E0BA-4F71-9D0D-DF15AE525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25"/>
          <a:stretch/>
        </p:blipFill>
        <p:spPr>
          <a:xfrm>
            <a:off x="71885" y="106873"/>
            <a:ext cx="474261" cy="665873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769234" y="6503866"/>
            <a:ext cx="7796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rgbClr val="0070C0"/>
                </a:solidFill>
              </a:rPr>
              <a:t>Figures were from RNA-</a:t>
            </a:r>
            <a:r>
              <a:rPr lang="en-US" sz="1400" i="1" dirty="0" err="1" smtClean="0">
                <a:solidFill>
                  <a:srgbClr val="0070C0"/>
                </a:solidFill>
              </a:rPr>
              <a:t>seq</a:t>
            </a:r>
            <a:r>
              <a:rPr lang="en-US" sz="1400" i="1" dirty="0" smtClean="0">
                <a:solidFill>
                  <a:srgbClr val="0070C0"/>
                </a:solidFill>
              </a:rPr>
              <a:t> study of Arabidopsis in response to </a:t>
            </a:r>
            <a:r>
              <a:rPr lang="en-US" sz="1400" i="1" dirty="0">
                <a:solidFill>
                  <a:srgbClr val="0070C0"/>
                </a:solidFill>
              </a:rPr>
              <a:t>cold (</a:t>
            </a:r>
            <a:r>
              <a:rPr lang="en-US" sz="1400" i="1" dirty="0" err="1">
                <a:solidFill>
                  <a:srgbClr val="0070C0"/>
                </a:solidFill>
              </a:rPr>
              <a:t>Calixto</a:t>
            </a:r>
            <a:r>
              <a:rPr lang="en-US" sz="1400" i="1" dirty="0">
                <a:solidFill>
                  <a:srgbClr val="0070C0"/>
                </a:solidFill>
              </a:rPr>
              <a:t> et al., </a:t>
            </a:r>
            <a:r>
              <a:rPr lang="en-US" sz="1400" i="1" dirty="0" smtClean="0">
                <a:solidFill>
                  <a:srgbClr val="0070C0"/>
                </a:solidFill>
              </a:rPr>
              <a:t>2018)</a:t>
            </a:r>
            <a:endParaRPr lang="en-GB" sz="1400" i="1" dirty="0">
              <a:solidFill>
                <a:srgbClr val="0070C0"/>
              </a:solidFill>
            </a:endParaRPr>
          </a:p>
        </p:txBody>
      </p:sp>
      <p:sp>
        <p:nvSpPr>
          <p:cNvPr id="207" name="Title 1"/>
          <p:cNvSpPr txBox="1">
            <a:spLocks/>
          </p:cNvSpPr>
          <p:nvPr/>
        </p:nvSpPr>
        <p:spPr>
          <a:xfrm>
            <a:off x="838200" y="457200"/>
            <a:ext cx="7086600" cy="1371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Clr>
                <a:srgbClr val="799934"/>
              </a:buClr>
              <a:buFont typeface="Arial"/>
              <a:buNone/>
              <a:defRPr sz="3600" b="1" i="0" kern="1200">
                <a:solidFill>
                  <a:srgbClr val="55555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2400" dirty="0" smtClean="0"/>
              <a:t>--transcript isoforms from the same gene reverse re</a:t>
            </a:r>
            <a:r>
              <a:rPr lang="en-US" altLang="zh-CN" sz="2400" dirty="0" smtClean="0"/>
              <a:t>lative abundance between conditions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GB" sz="1200" dirty="0"/>
          </a:p>
        </p:txBody>
      </p:sp>
      <p:pic>
        <p:nvPicPr>
          <p:cNvPr id="21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7903" y="2277043"/>
            <a:ext cx="7540554" cy="300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" name="Oval 214"/>
          <p:cNvSpPr/>
          <p:nvPr/>
        </p:nvSpPr>
        <p:spPr>
          <a:xfrm>
            <a:off x="5640492" y="4191275"/>
            <a:ext cx="312258" cy="29876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GB" kern="0" dirty="0">
              <a:solidFill>
                <a:srgbClr val="EEECE1"/>
              </a:solidFill>
              <a:latin typeface="Georgia"/>
            </a:endParaRPr>
          </a:p>
        </p:txBody>
      </p:sp>
      <p:sp>
        <p:nvSpPr>
          <p:cNvPr id="216" name="Oval 215"/>
          <p:cNvSpPr/>
          <p:nvPr/>
        </p:nvSpPr>
        <p:spPr>
          <a:xfrm>
            <a:off x="4920506" y="4099644"/>
            <a:ext cx="312258" cy="29876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GB" kern="0" dirty="0">
              <a:solidFill>
                <a:srgbClr val="EEECE1"/>
              </a:solidFill>
              <a:latin typeface="Georgia"/>
            </a:endParaRPr>
          </a:p>
        </p:txBody>
      </p:sp>
      <p:sp>
        <p:nvSpPr>
          <p:cNvPr id="217" name="Oval 216"/>
          <p:cNvSpPr/>
          <p:nvPr/>
        </p:nvSpPr>
        <p:spPr>
          <a:xfrm>
            <a:off x="3907083" y="4270023"/>
            <a:ext cx="312258" cy="29876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GB" kern="0" dirty="0">
              <a:solidFill>
                <a:srgbClr val="EEECE1"/>
              </a:solidFill>
              <a:latin typeface="Georgia"/>
            </a:endParaRPr>
          </a:p>
        </p:txBody>
      </p:sp>
      <p:sp>
        <p:nvSpPr>
          <p:cNvPr id="218" name="Oval 217"/>
          <p:cNvSpPr/>
          <p:nvPr/>
        </p:nvSpPr>
        <p:spPr>
          <a:xfrm>
            <a:off x="3041944" y="3962207"/>
            <a:ext cx="312258" cy="29876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GB" kern="0" dirty="0">
              <a:solidFill>
                <a:srgbClr val="EEECE1"/>
              </a:solidFill>
              <a:latin typeface="Georgia"/>
            </a:endParaRPr>
          </a:p>
        </p:txBody>
      </p:sp>
      <p:sp>
        <p:nvSpPr>
          <p:cNvPr id="219" name="Oval 218"/>
          <p:cNvSpPr/>
          <p:nvPr/>
        </p:nvSpPr>
        <p:spPr>
          <a:xfrm>
            <a:off x="2169091" y="3911166"/>
            <a:ext cx="312258" cy="29876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GB" kern="0" dirty="0">
              <a:solidFill>
                <a:srgbClr val="EEECE1"/>
              </a:solidFill>
              <a:latin typeface="Georgia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7088681" y="4191275"/>
            <a:ext cx="1985490" cy="1250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Gene with 3 transcripts and multiple isoform switch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1392987" y="5219855"/>
            <a:ext cx="828000" cy="11255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2" name="Rectangle 221"/>
          <p:cNvSpPr/>
          <p:nvPr/>
        </p:nvSpPr>
        <p:spPr>
          <a:xfrm>
            <a:off x="2226052" y="5219855"/>
            <a:ext cx="828000" cy="1125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3" name="Rectangle 222"/>
          <p:cNvSpPr/>
          <p:nvPr/>
        </p:nvSpPr>
        <p:spPr>
          <a:xfrm>
            <a:off x="3040568" y="5219855"/>
            <a:ext cx="828000" cy="11255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4" name="Rectangle 223"/>
          <p:cNvSpPr/>
          <p:nvPr/>
        </p:nvSpPr>
        <p:spPr>
          <a:xfrm>
            <a:off x="3873633" y="5219855"/>
            <a:ext cx="828000" cy="1125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5" name="Rectangle 224"/>
          <p:cNvSpPr/>
          <p:nvPr/>
        </p:nvSpPr>
        <p:spPr>
          <a:xfrm>
            <a:off x="4903199" y="5219855"/>
            <a:ext cx="828000" cy="11255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6" name="Rectangle 225"/>
          <p:cNvSpPr/>
          <p:nvPr/>
        </p:nvSpPr>
        <p:spPr>
          <a:xfrm>
            <a:off x="5736264" y="5219855"/>
            <a:ext cx="828000" cy="1125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7" name="TextBox 226"/>
          <p:cNvSpPr txBox="1"/>
          <p:nvPr/>
        </p:nvSpPr>
        <p:spPr>
          <a:xfrm>
            <a:off x="1888440" y="5279765"/>
            <a:ext cx="574196" cy="352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</a:t>
            </a:r>
            <a:r>
              <a:rPr lang="en-US" altLang="zh-CN" sz="1600" baseline="30000" dirty="0"/>
              <a:t>o</a:t>
            </a:r>
            <a:r>
              <a:rPr lang="en-US" altLang="zh-CN" sz="1600" dirty="0"/>
              <a:t>C</a:t>
            </a:r>
            <a:endParaRPr lang="en-GB" sz="1600" dirty="0"/>
          </a:p>
        </p:txBody>
      </p:sp>
      <p:sp>
        <p:nvSpPr>
          <p:cNvPr id="228" name="TextBox 227"/>
          <p:cNvSpPr txBox="1"/>
          <p:nvPr/>
        </p:nvSpPr>
        <p:spPr>
          <a:xfrm>
            <a:off x="3361863" y="5279766"/>
            <a:ext cx="980781" cy="352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  <a:r>
              <a:rPr lang="en-US" altLang="zh-CN" sz="1600" baseline="30000" dirty="0"/>
              <a:t>o</a:t>
            </a:r>
            <a:r>
              <a:rPr lang="en-US" altLang="zh-CN" sz="1600" dirty="0"/>
              <a:t>C Day 1</a:t>
            </a:r>
            <a:endParaRPr lang="en-GB" sz="1600" dirty="0"/>
          </a:p>
        </p:txBody>
      </p:sp>
      <p:sp>
        <p:nvSpPr>
          <p:cNvPr id="229" name="TextBox 228"/>
          <p:cNvSpPr txBox="1"/>
          <p:nvPr/>
        </p:nvSpPr>
        <p:spPr>
          <a:xfrm>
            <a:off x="5168663" y="5279766"/>
            <a:ext cx="980781" cy="352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  <a:r>
              <a:rPr lang="en-US" altLang="zh-CN" sz="1600" baseline="30000" dirty="0"/>
              <a:t>o</a:t>
            </a:r>
            <a:r>
              <a:rPr lang="en-US" altLang="zh-CN" sz="1600" dirty="0"/>
              <a:t>C Day 4</a:t>
            </a:r>
            <a:endParaRPr lang="en-GB" sz="1600" dirty="0"/>
          </a:p>
        </p:txBody>
      </p:sp>
      <p:sp>
        <p:nvSpPr>
          <p:cNvPr id="230" name="Rectangle 229"/>
          <p:cNvSpPr/>
          <p:nvPr/>
        </p:nvSpPr>
        <p:spPr>
          <a:xfrm>
            <a:off x="992681" y="5556371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600" dirty="0"/>
              <a:t>AT5G60930: P-loop containing nucleoside triphosphate hydrolases superfamily protein</a:t>
            </a:r>
          </a:p>
        </p:txBody>
      </p:sp>
      <p:sp>
        <p:nvSpPr>
          <p:cNvPr id="23" name="Google Shape;200;p35">
            <a:extLst>
              <a:ext uri="{FF2B5EF4-FFF2-40B4-BE49-F238E27FC236}">
                <a16:creationId xmlns="" xmlns:a16="http://schemas.microsoft.com/office/drawing/2014/main" id="{82610575-F0AC-4B51-A390-10F62F7DE79A}"/>
              </a:ext>
            </a:extLst>
          </p:cNvPr>
          <p:cNvSpPr txBox="1">
            <a:spLocks/>
          </p:cNvSpPr>
          <p:nvPr/>
        </p:nvSpPr>
        <p:spPr>
          <a:xfrm>
            <a:off x="6221734" y="1866046"/>
            <a:ext cx="1952929" cy="39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Clr>
                <a:srgbClr val="799934"/>
              </a:buClr>
              <a:buFont typeface="Arial"/>
              <a:buNone/>
              <a:defRPr sz="3600" b="1" i="0" kern="1200">
                <a:solidFill>
                  <a:srgbClr val="555559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5000"/>
              </a:lnSpc>
            </a:pPr>
            <a:r>
              <a:rPr lang="en-GB" sz="1400" i="1" dirty="0"/>
              <a:t>Guo et al., 2017</a:t>
            </a:r>
          </a:p>
          <a:p>
            <a:pPr>
              <a:lnSpc>
                <a:spcPct val="150000"/>
              </a:lnSpc>
              <a:spcBef>
                <a:spcPts val="1600"/>
              </a:spcBef>
            </a:pPr>
            <a:endParaRPr lang="en-GB" sz="3200" i="1" dirty="0"/>
          </a:p>
          <a:p>
            <a:pPr>
              <a:spcBef>
                <a:spcPts val="1000"/>
              </a:spcBef>
            </a:pP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46351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7524" y="809420"/>
            <a:ext cx="91450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TSIS         package </a:t>
            </a:r>
            <a:r>
              <a:rPr lang="en-GB" sz="2000" dirty="0"/>
              <a:t>(Guo, Calixto, Brown, et al., 2017)</a:t>
            </a:r>
            <a:endParaRPr lang="en-US" sz="2000" b="1" dirty="0"/>
          </a:p>
          <a:p>
            <a:r>
              <a:rPr lang="en-US" sz="2000" b="1" dirty="0"/>
              <a:t>       </a:t>
            </a:r>
            <a:r>
              <a:rPr lang="en-US" sz="2000" dirty="0"/>
              <a:t>install use code </a:t>
            </a:r>
            <a:r>
              <a:rPr lang="en-US" sz="2000" i="1" dirty="0">
                <a:solidFill>
                  <a:srgbClr val="0000FF"/>
                </a:solidFill>
              </a:rPr>
              <a:t>devtools::install_github(‘wyguo/TSIS’)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TSIS GUI (graphical user interface) based on Shiny Web App in RStudio</a:t>
            </a: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pic>
        <p:nvPicPr>
          <p:cNvPr id="3" name="Picture 2" descr="Image result for r 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717" y="836713"/>
            <a:ext cx="329955" cy="32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1500" y="6315710"/>
            <a:ext cx="6660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Github page: </a:t>
            </a:r>
            <a:r>
              <a:rPr lang="en-GB" sz="2400" i="1" u="sng" dirty="0">
                <a:solidFill>
                  <a:srgbClr val="7030A0"/>
                </a:solidFill>
                <a:hlinkClick r:id="rId3"/>
              </a:rPr>
              <a:t>https://github.com/wyguo/TSIS</a:t>
            </a:r>
            <a:r>
              <a:rPr lang="en-GB" sz="2400" i="1" u="sng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E4F8430-2490-42CA-88E1-637245AEC487}"/>
              </a:ext>
            </a:extLst>
          </p:cNvPr>
          <p:cNvSpPr txBox="1">
            <a:spLocks/>
          </p:cNvSpPr>
          <p:nvPr/>
        </p:nvSpPr>
        <p:spPr>
          <a:xfrm>
            <a:off x="673200" y="8957"/>
            <a:ext cx="7366038" cy="729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Clr>
                <a:srgbClr val="799934"/>
              </a:buClr>
              <a:buFont typeface="Arial"/>
              <a:buNone/>
              <a:defRPr sz="3600" b="1" i="0" kern="1200">
                <a:solidFill>
                  <a:srgbClr val="5555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TSIS: time-series isoform switch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693F7D4-E0BA-4F71-9D0D-DF15AE5250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125"/>
          <a:stretch/>
        </p:blipFill>
        <p:spPr>
          <a:xfrm>
            <a:off x="71885" y="106873"/>
            <a:ext cx="474261" cy="665873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101" y="1757925"/>
            <a:ext cx="6008915" cy="39359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:\PhD project\Report\Report-2017\TSIS poster\TSIS GUI part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480" y="2288515"/>
            <a:ext cx="6411742" cy="39146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:\PhD project\Report\Report-2017\TSIS poster\TSIS GUI part2.png">
            <a:extLst>
              <a:ext uri="{FF2B5EF4-FFF2-40B4-BE49-F238E27FC236}">
                <a16:creationId xmlns:a16="http://schemas.microsoft.com/office/drawing/2014/main" xmlns="" id="{C1534934-FA0A-4928-BB68-7FAFFDE21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754713"/>
            <a:ext cx="2390148" cy="39146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24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886BA53-E702-48B8-AA1F-F177E935D3E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4172" y="2106386"/>
            <a:ext cx="8229600" cy="154297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i="1" dirty="0" smtClean="0">
                <a:solidFill>
                  <a:srgbClr val="0070C0"/>
                </a:solidFill>
              </a:rPr>
              <a:t>Comparative expression analysis based on RNA-seq</a:t>
            </a:r>
            <a:r>
              <a:rPr lang="zh-CN" altLang="en-US" sz="2000" b="1" i="1" dirty="0" smtClean="0">
                <a:solidFill>
                  <a:srgbClr val="0070C0"/>
                </a:solidFill>
              </a:rPr>
              <a:t> </a:t>
            </a:r>
            <a:r>
              <a:rPr lang="en-GB" altLang="zh-CN" sz="2000" b="1" i="1" dirty="0" smtClean="0">
                <a:solidFill>
                  <a:srgbClr val="0070C0"/>
                </a:solidFill>
              </a:rPr>
              <a:t>(3D):</a:t>
            </a:r>
            <a:endParaRPr lang="en-GB" sz="2000" b="1" i="1" dirty="0" smtClean="0">
              <a:solidFill>
                <a:srgbClr val="0070C0"/>
              </a:solidFill>
            </a:endParaRPr>
          </a:p>
          <a:p>
            <a:r>
              <a:rPr lang="en-GB" sz="2000" dirty="0" smtClean="0"/>
              <a:t>Differential expression (</a:t>
            </a:r>
            <a:r>
              <a:rPr lang="en-GB" sz="2000" b="1" dirty="0" smtClean="0"/>
              <a:t>DE</a:t>
            </a:r>
            <a:r>
              <a:rPr lang="en-GB" sz="2000" dirty="0" smtClean="0"/>
              <a:t>)</a:t>
            </a:r>
          </a:p>
          <a:p>
            <a:r>
              <a:rPr lang="en-GB" sz="2000" dirty="0" smtClean="0"/>
              <a:t>Differential alternative splicing (</a:t>
            </a:r>
            <a:r>
              <a:rPr lang="en-GB" sz="2000" b="1" dirty="0" smtClean="0"/>
              <a:t>DAS</a:t>
            </a:r>
            <a:r>
              <a:rPr lang="en-GB" sz="2000" dirty="0" smtClean="0"/>
              <a:t>)</a:t>
            </a:r>
          </a:p>
          <a:p>
            <a:r>
              <a:rPr lang="en-GB" sz="2000" dirty="0" smtClean="0"/>
              <a:t>Differential transcript usage (</a:t>
            </a:r>
            <a:r>
              <a:rPr lang="en-GB" sz="2000" b="1" dirty="0" smtClean="0"/>
              <a:t>DTU</a:t>
            </a:r>
            <a:r>
              <a:rPr lang="en-GB" sz="2000" dirty="0" smtClean="0"/>
              <a:t>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F2FC6B6D-24A4-48F0-A254-ABBC567DB6BE}"/>
              </a:ext>
            </a:extLst>
          </p:cNvPr>
          <p:cNvSpPr txBox="1">
            <a:spLocks/>
          </p:cNvSpPr>
          <p:nvPr/>
        </p:nvSpPr>
        <p:spPr>
          <a:xfrm>
            <a:off x="673334" y="251"/>
            <a:ext cx="7366038" cy="729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Clr>
                <a:srgbClr val="799934"/>
              </a:buClr>
              <a:buFont typeface="Arial"/>
              <a:buNone/>
              <a:defRPr sz="3600" b="1" i="0" kern="1200">
                <a:solidFill>
                  <a:srgbClr val="5555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</a:t>
            </a:r>
            <a:r>
              <a:rPr lang="en-US" altLang="zh-CN" dirty="0"/>
              <a:t>hat is 3D </a:t>
            </a:r>
            <a:r>
              <a:rPr lang="en-US" altLang="zh-CN" dirty="0" smtClean="0"/>
              <a:t>RNA-seq App?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975A477E-E6CB-4D83-B113-2080F82B5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25"/>
          <a:stretch/>
        </p:blipFill>
        <p:spPr>
          <a:xfrm>
            <a:off x="71885" y="106873"/>
            <a:ext cx="474261" cy="6658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4172" y="796626"/>
            <a:ext cx="8115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70C0"/>
                </a:solidFill>
              </a:rPr>
              <a:t>An program for differential gene expression and alternative splicing </a:t>
            </a:r>
            <a:r>
              <a:rPr lang="en-GB" sz="2400" b="1" dirty="0" smtClean="0">
                <a:solidFill>
                  <a:srgbClr val="0070C0"/>
                </a:solidFill>
              </a:rPr>
              <a:t>analysis </a:t>
            </a:r>
            <a:r>
              <a:rPr lang="en-GB" sz="2400" b="1" dirty="0">
                <a:solidFill>
                  <a:srgbClr val="0070C0"/>
                </a:solidFill>
              </a:rPr>
              <a:t>of RNA-seq data designed for speed, accuracy and ease of use </a:t>
            </a:r>
          </a:p>
        </p:txBody>
      </p:sp>
      <p:sp>
        <p:nvSpPr>
          <p:cNvPr id="2" name="Rectangle 1"/>
          <p:cNvSpPr/>
          <p:nvPr/>
        </p:nvSpPr>
        <p:spPr>
          <a:xfrm>
            <a:off x="174172" y="3644942"/>
            <a:ext cx="830852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i="1" dirty="0">
                <a:solidFill>
                  <a:srgbClr val="0070C0"/>
                </a:solidFill>
              </a:rPr>
              <a:t>The whole analysis only takes 3 Days (3D):</a:t>
            </a:r>
          </a:p>
          <a:p>
            <a:r>
              <a:rPr lang="en-GB" sz="2000" dirty="0"/>
              <a:t>Transcript quantification using Salmon, Kallisto, etc. (1-2 Days)</a:t>
            </a:r>
          </a:p>
          <a:p>
            <a:r>
              <a:rPr lang="en-GB" sz="2000" dirty="0"/>
              <a:t>“Mouse click” 3D analysis using 3D RNA-seq App (&lt; 1 Day)</a:t>
            </a:r>
          </a:p>
          <a:p>
            <a:r>
              <a:rPr lang="en-GB" sz="2000" b="1" i="1" dirty="0">
                <a:solidFill>
                  <a:srgbClr val="0070C0"/>
                </a:solidFill>
              </a:rPr>
              <a:t>3D RNA-seq allows:</a:t>
            </a:r>
          </a:p>
          <a:p>
            <a:r>
              <a:rPr lang="en-GB" sz="2000" dirty="0"/>
              <a:t>Accurate and rapid analysis of RNA-seq data</a:t>
            </a:r>
          </a:p>
          <a:p>
            <a:r>
              <a:rPr lang="en-GB" sz="2000" dirty="0"/>
              <a:t>Analysis of differential expression/alternative splicing at the gene and transcript level</a:t>
            </a:r>
          </a:p>
          <a:p>
            <a:r>
              <a:rPr lang="en-GB" sz="2000" dirty="0"/>
              <a:t>Easy to use graphical interface which can be used by </a:t>
            </a:r>
            <a:r>
              <a:rPr lang="en-GB" sz="2000" dirty="0" smtClean="0"/>
              <a:t>non-bioinformaticians</a:t>
            </a:r>
            <a:endParaRPr lang="en-GB" sz="2000" dirty="0"/>
          </a:p>
          <a:p>
            <a:r>
              <a:rPr lang="en-GB" sz="2000" dirty="0"/>
              <a:t>Report with data visualisation (heat-maps, GO </a:t>
            </a:r>
            <a:r>
              <a:rPr lang="en-GB" sz="2000" dirty="0" smtClean="0"/>
              <a:t>analysis, etc.)</a:t>
            </a:r>
            <a:endParaRPr lang="en-GB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26354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="" xmlns:a16="http://schemas.microsoft.com/office/drawing/2014/main" id="{7E4F8430-2490-42CA-88E1-637245AEC487}"/>
              </a:ext>
            </a:extLst>
          </p:cNvPr>
          <p:cNvSpPr txBox="1">
            <a:spLocks/>
          </p:cNvSpPr>
          <p:nvPr/>
        </p:nvSpPr>
        <p:spPr>
          <a:xfrm>
            <a:off x="673200" y="8957"/>
            <a:ext cx="7366038" cy="729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Clr>
                <a:srgbClr val="799934"/>
              </a:buClr>
              <a:buFont typeface="Arial"/>
              <a:buNone/>
              <a:defRPr sz="3600" b="1" i="0" kern="1200">
                <a:solidFill>
                  <a:srgbClr val="5555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TSIS: time-series isoform switch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693F7D4-E0BA-4F71-9D0D-DF15AE525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25"/>
          <a:stretch/>
        </p:blipFill>
        <p:spPr>
          <a:xfrm>
            <a:off x="71885" y="106873"/>
            <a:ext cx="474261" cy="665873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334" y="907692"/>
            <a:ext cx="6111770" cy="40465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6478" y="5068082"/>
            <a:ext cx="6434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Search App: </a:t>
            </a:r>
            <a:r>
              <a:rPr lang="en-GB" dirty="0" smtClean="0"/>
              <a:t>Rstudio-TSIS-1.0</a:t>
            </a:r>
          </a:p>
          <a:p>
            <a:r>
              <a:rPr lang="en-GB" dirty="0" smtClean="0"/>
              <a:t>Tutorial is available soon</a:t>
            </a:r>
            <a:r>
              <a:rPr lang="en-GB" dirty="0"/>
              <a:t>: 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https</a:t>
            </a:r>
            <a:r>
              <a:rPr lang="en-GB" dirty="0">
                <a:hlinkClick r:id="rId4"/>
              </a:rPr>
              <a:t>://</a:t>
            </a:r>
            <a:r>
              <a:rPr lang="en-GB" dirty="0" smtClean="0">
                <a:hlinkClick r:id="rId4"/>
              </a:rPr>
              <a:t>github.com/wyguo/TSIS/blob/master/TSIS_on_Cyverse.md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934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693F7D4-E0BA-4F71-9D0D-DF15AE525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25"/>
          <a:stretch/>
        </p:blipFill>
        <p:spPr>
          <a:xfrm>
            <a:off x="71885" y="106873"/>
            <a:ext cx="474261" cy="6658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6146" y="375557"/>
            <a:ext cx="7993696" cy="63401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GB" sz="1400" b="1" dirty="0" smtClean="0">
                <a:solidFill>
                  <a:srgbClr val="FF0000"/>
                </a:solidFill>
                <a:latin typeface="-apple-system"/>
              </a:rPr>
              <a:t>Kallisto: </a:t>
            </a:r>
            <a:r>
              <a:rPr lang="en-GB" sz="1400" dirty="0" err="1" smtClean="0">
                <a:solidFill>
                  <a:srgbClr val="24292E"/>
                </a:solidFill>
                <a:latin typeface="-apple-system"/>
              </a:rPr>
              <a:t>Bray,N.L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Pimentel,H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Melsted,P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and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Pachter,L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 (2016) Near-optimal probabilistic RNA-seq quantification. Nat.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Biotechnol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34, 525–527</a:t>
            </a:r>
            <a:r>
              <a:rPr lang="en-GB" sz="1400" dirty="0" smtClean="0">
                <a:solidFill>
                  <a:srgbClr val="24292E"/>
                </a:solidFill>
                <a:latin typeface="-apple-system"/>
              </a:rPr>
              <a:t>.</a:t>
            </a:r>
          </a:p>
          <a:p>
            <a:pPr algn="just"/>
            <a:endParaRPr lang="en-GB" sz="1400" dirty="0">
              <a:solidFill>
                <a:srgbClr val="24292E"/>
              </a:solidFill>
              <a:latin typeface="-apple-system"/>
            </a:endParaRPr>
          </a:p>
          <a:p>
            <a:pPr algn="just"/>
            <a:r>
              <a:rPr lang="en-GB" sz="1400" b="1" dirty="0" smtClean="0">
                <a:solidFill>
                  <a:srgbClr val="FF0000"/>
                </a:solidFill>
                <a:latin typeface="-apple-system"/>
              </a:rPr>
              <a:t>Normalisation: </a:t>
            </a:r>
            <a:r>
              <a:rPr lang="en-GB" sz="1400" dirty="0" err="1" smtClean="0">
                <a:solidFill>
                  <a:srgbClr val="24292E"/>
                </a:solidFill>
                <a:latin typeface="-apple-system"/>
              </a:rPr>
              <a:t>Bullard,J.H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Purdom,E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Hansen,K.D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and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Dudoit,S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 (2010) Evaluation of statistical methods for normalization and differential expression in mRNA-Seq experiments. BMC Bioinformatics, 11, 94</a:t>
            </a:r>
            <a:r>
              <a:rPr lang="en-GB" sz="1400" dirty="0" smtClean="0">
                <a:solidFill>
                  <a:srgbClr val="24292E"/>
                </a:solidFill>
                <a:latin typeface="-apple-system"/>
              </a:rPr>
              <a:t>.</a:t>
            </a:r>
          </a:p>
          <a:p>
            <a:pPr algn="just"/>
            <a:endParaRPr lang="en-GB" sz="1400" dirty="0">
              <a:solidFill>
                <a:srgbClr val="24292E"/>
              </a:solidFill>
              <a:latin typeface="-apple-system"/>
            </a:endParaRPr>
          </a:p>
          <a:p>
            <a:pPr algn="just"/>
            <a:r>
              <a:rPr lang="en-GB" sz="1400" b="1" dirty="0" smtClean="0">
                <a:solidFill>
                  <a:srgbClr val="FF0000"/>
                </a:solidFill>
                <a:latin typeface="-apple-system"/>
              </a:rPr>
              <a:t>3DRNAseq Application: </a:t>
            </a:r>
            <a:r>
              <a:rPr lang="en-GB" sz="1400" dirty="0" err="1" smtClean="0">
                <a:solidFill>
                  <a:srgbClr val="24292E"/>
                </a:solidFill>
                <a:latin typeface="-apple-system"/>
              </a:rPr>
              <a:t>Calixto,C.P.G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Guo,W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James,A.B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Tzioutziou,N.A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Entizne,J.C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Panter,P.E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Knight,H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Nimmo,H.G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Zhang,R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and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Brown,J.W.S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 (2018) Rapid and dynamic alternative splicing impacts the Arabidopsis cold response transcriptome.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bioRxiv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, 251876</a:t>
            </a:r>
            <a:r>
              <a:rPr lang="en-GB" sz="1400" dirty="0" smtClean="0">
                <a:solidFill>
                  <a:srgbClr val="24292E"/>
                </a:solidFill>
                <a:latin typeface="-apple-system"/>
              </a:rPr>
              <a:t>.</a:t>
            </a:r>
          </a:p>
          <a:p>
            <a:pPr algn="just"/>
            <a:endParaRPr lang="en-GB" sz="1400" dirty="0">
              <a:solidFill>
                <a:srgbClr val="24292E"/>
              </a:solidFill>
              <a:latin typeface="-apple-system"/>
            </a:endParaRPr>
          </a:p>
          <a:p>
            <a:pPr algn="just"/>
            <a:r>
              <a:rPr lang="en-GB" sz="1400" b="1" dirty="0" err="1" smtClean="0">
                <a:solidFill>
                  <a:srgbClr val="FF0000"/>
                </a:solidFill>
                <a:latin typeface="-apple-system"/>
              </a:rPr>
              <a:t>Limma-voom</a:t>
            </a:r>
            <a:r>
              <a:rPr lang="en-GB" sz="1400" b="1" dirty="0" smtClean="0">
                <a:solidFill>
                  <a:srgbClr val="FF0000"/>
                </a:solidFill>
                <a:latin typeface="-apple-system"/>
              </a:rPr>
              <a:t>: </a:t>
            </a:r>
            <a:r>
              <a:rPr lang="en-GB" sz="1400" dirty="0" err="1" smtClean="0">
                <a:solidFill>
                  <a:srgbClr val="24292E"/>
                </a:solidFill>
                <a:latin typeface="-apple-system"/>
              </a:rPr>
              <a:t>Law,C.W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Chen,Y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Shi,W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and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Smyth,G.K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 (2014)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voom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: Precision weights unlock linear model analysis tools for RNA-seq read counts. Genome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Biol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, 15, R29</a:t>
            </a:r>
            <a:r>
              <a:rPr lang="en-GB" sz="1400" dirty="0" smtClean="0">
                <a:solidFill>
                  <a:srgbClr val="24292E"/>
                </a:solidFill>
                <a:latin typeface="-apple-system"/>
              </a:rPr>
              <a:t>.</a:t>
            </a:r>
          </a:p>
          <a:p>
            <a:pPr algn="just"/>
            <a:endParaRPr lang="en-GB" sz="1400" dirty="0">
              <a:solidFill>
                <a:srgbClr val="24292E"/>
              </a:solidFill>
              <a:latin typeface="-apple-system"/>
            </a:endParaRPr>
          </a:p>
          <a:p>
            <a:pPr algn="just"/>
            <a:r>
              <a:rPr lang="en-GB" sz="1400" b="1" dirty="0" smtClean="0">
                <a:solidFill>
                  <a:srgbClr val="FF0000"/>
                </a:solidFill>
                <a:latin typeface="-apple-system"/>
              </a:rPr>
              <a:t>Salmon: </a:t>
            </a:r>
            <a:r>
              <a:rPr lang="en-GB" sz="1400" dirty="0" err="1" smtClean="0">
                <a:solidFill>
                  <a:srgbClr val="24292E"/>
                </a:solidFill>
                <a:latin typeface="-apple-system"/>
              </a:rPr>
              <a:t>Patro,R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Duggal,G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Love,M.I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Irizarry,R.A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and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Kingsford,C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 (2017) Salmon provides fast and bias-aware quantification of transcript expression. Nat. Methods, 14, 417–419</a:t>
            </a:r>
            <a:r>
              <a:rPr lang="en-GB" sz="1400" dirty="0" smtClean="0">
                <a:solidFill>
                  <a:srgbClr val="24292E"/>
                </a:solidFill>
                <a:latin typeface="-apple-system"/>
              </a:rPr>
              <a:t>.</a:t>
            </a:r>
          </a:p>
          <a:p>
            <a:pPr algn="just"/>
            <a:endParaRPr lang="en-GB" sz="1400" dirty="0">
              <a:solidFill>
                <a:srgbClr val="24292E"/>
              </a:solidFill>
              <a:latin typeface="-apple-system"/>
            </a:endParaRPr>
          </a:p>
          <a:p>
            <a:pPr algn="just"/>
            <a:r>
              <a:rPr lang="en-GB" sz="1400" b="1" dirty="0" err="1" smtClean="0">
                <a:solidFill>
                  <a:srgbClr val="FF0000"/>
                </a:solidFill>
                <a:latin typeface="-apple-system"/>
              </a:rPr>
              <a:t>RUVSeq</a:t>
            </a:r>
            <a:r>
              <a:rPr lang="en-GB" sz="1400" b="1" dirty="0" smtClean="0">
                <a:solidFill>
                  <a:srgbClr val="FF0000"/>
                </a:solidFill>
                <a:latin typeface="-apple-system"/>
              </a:rPr>
              <a:t>: </a:t>
            </a:r>
            <a:r>
              <a:rPr lang="en-GB" sz="1400" dirty="0" err="1" smtClean="0">
                <a:solidFill>
                  <a:srgbClr val="24292E"/>
                </a:solidFill>
                <a:latin typeface="-apple-system"/>
              </a:rPr>
              <a:t>Risso,D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Ngai,J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Speed,T.P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and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Dudoit,S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 (2014) Normalization of RNA-seq data using factor analysis of control genes or samples. Nat.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Biotechnol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32, 896–902</a:t>
            </a:r>
            <a:r>
              <a:rPr lang="en-GB" sz="1400" dirty="0" smtClean="0">
                <a:solidFill>
                  <a:srgbClr val="24292E"/>
                </a:solidFill>
                <a:latin typeface="-apple-system"/>
              </a:rPr>
              <a:t>.</a:t>
            </a:r>
          </a:p>
          <a:p>
            <a:pPr algn="just"/>
            <a:endParaRPr lang="en-GB" sz="1400" dirty="0">
              <a:solidFill>
                <a:srgbClr val="24292E"/>
              </a:solidFill>
              <a:latin typeface="-apple-system"/>
            </a:endParaRPr>
          </a:p>
          <a:p>
            <a:pPr algn="just"/>
            <a:r>
              <a:rPr lang="en-GB" sz="1400" b="1" dirty="0" err="1" smtClean="0">
                <a:solidFill>
                  <a:srgbClr val="FF0000"/>
                </a:solidFill>
                <a:latin typeface="-apple-system"/>
              </a:rPr>
              <a:t>Limma</a:t>
            </a:r>
            <a:r>
              <a:rPr lang="en-GB" sz="1400" b="1" dirty="0" smtClean="0">
                <a:solidFill>
                  <a:srgbClr val="FF0000"/>
                </a:solidFill>
                <a:latin typeface="-apple-system"/>
              </a:rPr>
              <a:t>: </a:t>
            </a:r>
            <a:r>
              <a:rPr lang="en-GB" sz="1400" dirty="0" err="1" smtClean="0">
                <a:solidFill>
                  <a:srgbClr val="24292E"/>
                </a:solidFill>
                <a:latin typeface="-apple-system"/>
              </a:rPr>
              <a:t>Ritchie,M.E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Phipson,B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Wu,D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Hu,Y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Law,C.W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Shi,W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and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Smyth,G.K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 (2015)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limma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 powers differential expression analyses for RNA-sequencing and microarray studies. Nucleic Acids Res, 43, e47</a:t>
            </a:r>
            <a:r>
              <a:rPr lang="en-GB" sz="1400" dirty="0" smtClean="0">
                <a:solidFill>
                  <a:srgbClr val="24292E"/>
                </a:solidFill>
                <a:latin typeface="-apple-system"/>
              </a:rPr>
              <a:t>.</a:t>
            </a:r>
          </a:p>
          <a:p>
            <a:pPr algn="just"/>
            <a:endParaRPr lang="en-GB" sz="1400" dirty="0">
              <a:solidFill>
                <a:srgbClr val="24292E"/>
              </a:solidFill>
              <a:latin typeface="-apple-system"/>
            </a:endParaRPr>
          </a:p>
          <a:p>
            <a:pPr algn="just"/>
            <a:r>
              <a:rPr lang="en-GB" sz="1400" b="1" dirty="0" smtClean="0">
                <a:solidFill>
                  <a:srgbClr val="FF0000"/>
                </a:solidFill>
                <a:latin typeface="-apple-system"/>
              </a:rPr>
              <a:t>edgeR: </a:t>
            </a:r>
            <a:r>
              <a:rPr lang="en-GB" sz="1400" dirty="0" err="1" smtClean="0">
                <a:solidFill>
                  <a:srgbClr val="24292E"/>
                </a:solidFill>
                <a:latin typeface="-apple-system"/>
              </a:rPr>
              <a:t>Robinson,M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Mccarthy,D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Chen,Y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and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Smyth,G.K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 (2011) edgeR : differential expression analysis of digital gene expression data User ’ s Guide. Most, 23, 1–77</a:t>
            </a:r>
            <a:r>
              <a:rPr lang="en-GB" sz="1400" dirty="0" smtClean="0">
                <a:solidFill>
                  <a:srgbClr val="24292E"/>
                </a:solidFill>
                <a:latin typeface="-apple-system"/>
              </a:rPr>
              <a:t>.</a:t>
            </a:r>
          </a:p>
          <a:p>
            <a:pPr algn="just"/>
            <a:endParaRPr lang="en-GB" sz="1400" dirty="0">
              <a:solidFill>
                <a:srgbClr val="24292E"/>
              </a:solidFill>
              <a:latin typeface="-apple-system"/>
            </a:endParaRPr>
          </a:p>
          <a:p>
            <a:pPr algn="just"/>
            <a:r>
              <a:rPr lang="en-GB" sz="1400" b="1" dirty="0" smtClean="0">
                <a:solidFill>
                  <a:srgbClr val="FF0000"/>
                </a:solidFill>
                <a:latin typeface="-apple-system"/>
              </a:rPr>
              <a:t>Tximport:</a:t>
            </a:r>
            <a:r>
              <a:rPr lang="en-GB" sz="1400" dirty="0" smtClean="0">
                <a:solidFill>
                  <a:srgbClr val="24292E"/>
                </a:solidFill>
                <a:latin typeface="-apple-system"/>
              </a:rPr>
              <a:t> </a:t>
            </a:r>
            <a:r>
              <a:rPr lang="en-GB" sz="1400" dirty="0" err="1" smtClean="0">
                <a:solidFill>
                  <a:srgbClr val="24292E"/>
                </a:solidFill>
                <a:latin typeface="-apple-system"/>
              </a:rPr>
              <a:t>Soneson,C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Love,M.I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., and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Robinson,M.D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. (2016) Differential analyses for RNA-seq: transcript-level estimates improve gene-level inferences. F1000Research, 4, 1521.</a:t>
            </a:r>
            <a:endParaRPr lang="en-GB" sz="14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6146" y="6225"/>
            <a:ext cx="1139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Reference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04418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="" xmlns:a16="http://schemas.microsoft.com/office/drawing/2014/main" id="{19E45612-8316-4C70-AFFF-564C823C8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67" y="858284"/>
            <a:ext cx="8565392" cy="53792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7B9BC21-BC91-4804-AC04-1E4A0B849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125"/>
          <a:stretch/>
        </p:blipFill>
        <p:spPr>
          <a:xfrm>
            <a:off x="71885" y="106873"/>
            <a:ext cx="474261" cy="6658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8467" y="1314450"/>
            <a:ext cx="1319076" cy="23758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2FC6B6D-24A4-48F0-A254-ABBC567DB6BE}"/>
              </a:ext>
            </a:extLst>
          </p:cNvPr>
          <p:cNvSpPr txBox="1">
            <a:spLocks/>
          </p:cNvSpPr>
          <p:nvPr/>
        </p:nvSpPr>
        <p:spPr>
          <a:xfrm>
            <a:off x="673334" y="251"/>
            <a:ext cx="7366038" cy="729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Clr>
                <a:srgbClr val="799934"/>
              </a:buClr>
              <a:buFont typeface="Arial"/>
              <a:buNone/>
              <a:defRPr sz="3600" b="1" i="0" kern="1200">
                <a:solidFill>
                  <a:srgbClr val="5555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</a:t>
            </a:r>
            <a:r>
              <a:rPr lang="en-US" altLang="zh-CN" dirty="0"/>
              <a:t>hat is 3D </a:t>
            </a:r>
            <a:r>
              <a:rPr lang="en-US" altLang="zh-CN" dirty="0" smtClean="0"/>
              <a:t>RNA-seq App?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839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3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5" y="576008"/>
            <a:ext cx="8980675" cy="2858620"/>
          </a:xfrm>
          <a:prstGeom prst="rect">
            <a:avLst/>
          </a:prstGeom>
        </p:spPr>
      </p:pic>
      <p:sp>
        <p:nvSpPr>
          <p:cNvPr id="221" name="TextBox 220"/>
          <p:cNvSpPr txBox="1"/>
          <p:nvPr/>
        </p:nvSpPr>
        <p:spPr>
          <a:xfrm>
            <a:off x="231905" y="3336467"/>
            <a:ext cx="1893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solidFill>
                  <a:srgbClr val="00B050"/>
                </a:solidFill>
              </a:rPr>
              <a:t>Data generation</a:t>
            </a:r>
            <a:endParaRPr lang="en-GB" sz="2000" b="1" dirty="0">
              <a:solidFill>
                <a:srgbClr val="00B05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62F07E57-8CAE-470E-82C1-D7DEF987DE15}"/>
              </a:ext>
            </a:extLst>
          </p:cNvPr>
          <p:cNvSpPr txBox="1">
            <a:spLocks/>
          </p:cNvSpPr>
          <p:nvPr/>
        </p:nvSpPr>
        <p:spPr>
          <a:xfrm>
            <a:off x="673334" y="251"/>
            <a:ext cx="7366038" cy="729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Clr>
                <a:srgbClr val="799934"/>
              </a:buClr>
              <a:buFont typeface="Arial"/>
              <a:buNone/>
              <a:defRPr sz="3600" b="1" i="0" kern="1200">
                <a:solidFill>
                  <a:srgbClr val="5555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does 3D RNA-seq App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A55718B-0FAA-4371-8559-5F92664A60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125"/>
          <a:stretch/>
        </p:blipFill>
        <p:spPr>
          <a:xfrm>
            <a:off x="71885" y="106873"/>
            <a:ext cx="474261" cy="665873"/>
          </a:xfrm>
          <a:prstGeom prst="rect">
            <a:avLst/>
          </a:prstGeom>
        </p:spPr>
      </p:pic>
      <p:sp>
        <p:nvSpPr>
          <p:cNvPr id="308" name="TextBox 307"/>
          <p:cNvSpPr txBox="1"/>
          <p:nvPr/>
        </p:nvSpPr>
        <p:spPr>
          <a:xfrm>
            <a:off x="845178" y="4874611"/>
            <a:ext cx="79674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Tximport has 3 options: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no: </a:t>
            </a:r>
            <a:r>
              <a:rPr lang="en-US" dirty="0" smtClean="0"/>
              <a:t>raw read counts from quantification, no correction.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scaledTPM</a:t>
            </a:r>
            <a:r>
              <a:rPr lang="en-US" i="1" dirty="0" smtClean="0"/>
              <a:t>: </a:t>
            </a:r>
            <a:r>
              <a:rPr lang="en-US" dirty="0" smtClean="0"/>
              <a:t>s</a:t>
            </a:r>
            <a:r>
              <a:rPr lang="en-GB" dirty="0" smtClean="0"/>
              <a:t>caled </a:t>
            </a:r>
            <a:r>
              <a:rPr lang="en-GB" dirty="0"/>
              <a:t>up to library </a:t>
            </a:r>
            <a:r>
              <a:rPr lang="en-GB" dirty="0" smtClean="0"/>
              <a:t>size (sequencing depth).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 smtClean="0">
                <a:solidFill>
                  <a:srgbClr val="0070C0"/>
                </a:solidFill>
              </a:rPr>
              <a:t>lengthScaledTPM</a:t>
            </a:r>
            <a:r>
              <a:rPr lang="en-GB" i="1" dirty="0" smtClean="0"/>
              <a:t>: </a:t>
            </a:r>
            <a:r>
              <a:rPr lang="en-GB" dirty="0" smtClean="0"/>
              <a:t>scaled </a:t>
            </a:r>
            <a:r>
              <a:rPr lang="en-GB" dirty="0"/>
              <a:t>using the average transcript length over samples and then the library </a:t>
            </a:r>
            <a:r>
              <a:rPr lang="en-GB" dirty="0" smtClean="0"/>
              <a:t>size (recommended by Soneson et al. 2016).</a:t>
            </a:r>
            <a:endParaRPr lang="en-GB" dirty="0"/>
          </a:p>
          <a:p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458194" y="3961568"/>
            <a:ext cx="2450866" cy="647700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>
                    <a:lumMod val="50000"/>
                  </a:schemeClr>
                </a:solidFill>
              </a:rPr>
              <a:t>Transcript quantification from salmon/kallisto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24354" y="3961568"/>
            <a:ext cx="2450866" cy="647700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>
                    <a:lumMod val="50000"/>
                  </a:schemeClr>
                </a:solidFill>
              </a:rPr>
              <a:t>Tximport R package (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Soneson et al. 2016</a:t>
            </a:r>
            <a:r>
              <a:rPr lang="en-GB" dirty="0" smtClean="0">
                <a:solidFill>
                  <a:schemeClr val="tx1">
                    <a:lumMod val="50000"/>
                  </a:schemeClr>
                </a:solidFill>
              </a:rPr>
              <a:t>)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5" name="Straight Arrow Connector 4"/>
          <p:cNvCxnSpPr>
            <a:stCxn id="3" idx="3"/>
            <a:endCxn id="9" idx="1"/>
          </p:cNvCxnSpPr>
          <p:nvPr/>
        </p:nvCxnSpPr>
        <p:spPr>
          <a:xfrm>
            <a:off x="3909060" y="4285418"/>
            <a:ext cx="1115294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43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3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5" y="576008"/>
            <a:ext cx="8980675" cy="2858620"/>
          </a:xfrm>
          <a:prstGeom prst="rect">
            <a:avLst/>
          </a:prstGeom>
        </p:spPr>
      </p:pic>
      <p:sp>
        <p:nvSpPr>
          <p:cNvPr id="221" name="TextBox 220"/>
          <p:cNvSpPr txBox="1"/>
          <p:nvPr/>
        </p:nvSpPr>
        <p:spPr>
          <a:xfrm>
            <a:off x="231905" y="3267887"/>
            <a:ext cx="2304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solidFill>
                  <a:srgbClr val="00B050"/>
                </a:solidFill>
              </a:rPr>
              <a:t>Data pre-processing</a:t>
            </a:r>
            <a:endParaRPr lang="en-GB" sz="2000" b="1" dirty="0">
              <a:solidFill>
                <a:srgbClr val="00B05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62F07E57-8CAE-470E-82C1-D7DEF987DE15}"/>
              </a:ext>
            </a:extLst>
          </p:cNvPr>
          <p:cNvSpPr txBox="1">
            <a:spLocks/>
          </p:cNvSpPr>
          <p:nvPr/>
        </p:nvSpPr>
        <p:spPr>
          <a:xfrm>
            <a:off x="673334" y="251"/>
            <a:ext cx="7366038" cy="729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Clr>
                <a:srgbClr val="799934"/>
              </a:buClr>
              <a:buFont typeface="Arial"/>
              <a:buNone/>
              <a:defRPr sz="3600" b="1" i="0" kern="1200">
                <a:solidFill>
                  <a:srgbClr val="5555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does 3D RNA-seq App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A55718B-0FAA-4371-8559-5F92664A60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125"/>
          <a:stretch/>
        </p:blipFill>
        <p:spPr>
          <a:xfrm>
            <a:off x="71885" y="106873"/>
            <a:ext cx="474261" cy="6658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70886" y="3724255"/>
            <a:ext cx="60318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Merge </a:t>
            </a:r>
            <a:r>
              <a:rPr lang="en-US" b="1" dirty="0"/>
              <a:t>sequencing replicates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biological replicate is sequenced several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real technical replicates and do not provided </a:t>
            </a:r>
            <a:r>
              <a:rPr lang="en-GB" dirty="0"/>
              <a:t>much information to the technical variation.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them to increase sequencing depth.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62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62F07E57-8CAE-470E-82C1-D7DEF987DE15}"/>
              </a:ext>
            </a:extLst>
          </p:cNvPr>
          <p:cNvSpPr txBox="1">
            <a:spLocks/>
          </p:cNvSpPr>
          <p:nvPr/>
        </p:nvSpPr>
        <p:spPr>
          <a:xfrm>
            <a:off x="673334" y="251"/>
            <a:ext cx="7366038" cy="729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Clr>
                <a:srgbClr val="799934"/>
              </a:buClr>
              <a:buFont typeface="Arial"/>
              <a:buNone/>
              <a:defRPr sz="3600" b="1" i="0" kern="1200">
                <a:solidFill>
                  <a:srgbClr val="5555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does 3D RNA-seq App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A55718B-0FAA-4371-8559-5F92664A6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25"/>
          <a:stretch/>
        </p:blipFill>
        <p:spPr>
          <a:xfrm>
            <a:off x="71885" y="106873"/>
            <a:ext cx="474261" cy="6658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23965" y="5943600"/>
            <a:ext cx="5264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Brep: biological replicates; Srep: sequencing replicates</a:t>
            </a:r>
          </a:p>
          <a:p>
            <a:pPr algn="ctr"/>
            <a:r>
              <a:rPr lang="en-GB" dirty="0" smtClean="0"/>
              <a:t>3 time-points, 3 breps, 3 sreps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468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5" y="576008"/>
            <a:ext cx="8980675" cy="285862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31905" y="3267887"/>
            <a:ext cx="2304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solidFill>
                  <a:srgbClr val="00B050"/>
                </a:solidFill>
              </a:rPr>
              <a:t>Data pre-processing</a:t>
            </a:r>
            <a:endParaRPr lang="en-GB" sz="2000" b="1" dirty="0">
              <a:solidFill>
                <a:srgbClr val="00B05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62F07E57-8CAE-470E-82C1-D7DEF987DE15}"/>
              </a:ext>
            </a:extLst>
          </p:cNvPr>
          <p:cNvSpPr txBox="1">
            <a:spLocks/>
          </p:cNvSpPr>
          <p:nvPr/>
        </p:nvSpPr>
        <p:spPr>
          <a:xfrm>
            <a:off x="673334" y="251"/>
            <a:ext cx="7366038" cy="729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Clr>
                <a:srgbClr val="799934"/>
              </a:buClr>
              <a:buFont typeface="Arial"/>
              <a:buNone/>
              <a:defRPr sz="3600" b="1" i="0" kern="1200">
                <a:solidFill>
                  <a:srgbClr val="5555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does 3D RNA-seq App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A55718B-0FAA-4371-8559-5F92664A60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125"/>
          <a:stretch/>
        </p:blipFill>
        <p:spPr>
          <a:xfrm>
            <a:off x="71885" y="106873"/>
            <a:ext cx="474261" cy="665873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xmlns="" id="{C6CE8767-12B9-4B8F-A992-645E01FBBF13}"/>
              </a:ext>
            </a:extLst>
          </p:cNvPr>
          <p:cNvSpPr txBox="1"/>
          <p:nvPr/>
        </p:nvSpPr>
        <p:spPr>
          <a:xfrm>
            <a:off x="6886214" y="6107698"/>
            <a:ext cx="1619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PCA; Data </a:t>
            </a:r>
            <a:r>
              <a:rPr lang="en-GB" sz="1600" dirty="0"/>
              <a:t>quality</a:t>
            </a:r>
          </a:p>
        </p:txBody>
      </p:sp>
      <p:grpSp>
        <p:nvGrpSpPr>
          <p:cNvPr id="175" name="组合 9">
            <a:extLst>
              <a:ext uri="{FF2B5EF4-FFF2-40B4-BE49-F238E27FC236}">
                <a16:creationId xmlns:a16="http://schemas.microsoft.com/office/drawing/2014/main" xmlns="" id="{012B94C5-886A-4700-B11D-01FF8421F33C}"/>
              </a:ext>
            </a:extLst>
          </p:cNvPr>
          <p:cNvGrpSpPr/>
          <p:nvPr/>
        </p:nvGrpSpPr>
        <p:grpSpPr>
          <a:xfrm>
            <a:off x="6031082" y="3595792"/>
            <a:ext cx="3055768" cy="2556549"/>
            <a:chOff x="5256741" y="3877800"/>
            <a:chExt cx="3565651" cy="2691468"/>
          </a:xfrm>
        </p:grpSpPr>
        <p:pic>
          <p:nvPicPr>
            <p:cNvPr id="176" name="Picture 2" descr="C:\Users\WG42010\Box Sync\PhD thesis\Latex version\Chapter3\figures\PCA_gene.png">
              <a:hlinkClick r:id="" action="ppaction://noaction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xmlns="" id="{0F267BAF-FE1D-40F0-899F-FDF2BBD220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49"/>
            <a:stretch/>
          </p:blipFill>
          <p:spPr bwMode="auto">
            <a:xfrm>
              <a:off x="5383065" y="4063461"/>
              <a:ext cx="3439327" cy="2505807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7" name="组合 103">
              <a:extLst>
                <a:ext uri="{FF2B5EF4-FFF2-40B4-BE49-F238E27FC236}">
                  <a16:creationId xmlns:a16="http://schemas.microsoft.com/office/drawing/2014/main" xmlns="" id="{762971EC-C794-42EF-96C5-5DFCF7F5E866}"/>
                </a:ext>
              </a:extLst>
            </p:cNvPr>
            <p:cNvGrpSpPr/>
            <p:nvPr/>
          </p:nvGrpSpPr>
          <p:grpSpPr>
            <a:xfrm flipH="1">
              <a:off x="5256741" y="3877800"/>
              <a:ext cx="334162" cy="369782"/>
              <a:chOff x="923031" y="2943014"/>
              <a:chExt cx="956548" cy="1058202"/>
            </a:xfrm>
            <a:solidFill>
              <a:srgbClr val="67B0E3"/>
            </a:solidFill>
          </p:grpSpPr>
          <p:sp>
            <p:nvSpPr>
              <p:cNvPr id="178" name="六边形 104">
                <a:extLst>
                  <a:ext uri="{FF2B5EF4-FFF2-40B4-BE49-F238E27FC236}">
                    <a16:creationId xmlns:a16="http://schemas.microsoft.com/office/drawing/2014/main" xmlns="" id="{2588C5F8-3AD3-4A16-A3F5-B94DCE97C3F1}"/>
                  </a:ext>
                </a:extLst>
              </p:cNvPr>
              <p:cNvSpPr/>
              <p:nvPr/>
            </p:nvSpPr>
            <p:spPr>
              <a:xfrm rot="5400000">
                <a:off x="1063108" y="3137451"/>
                <a:ext cx="676392" cy="583096"/>
              </a:xfrm>
              <a:prstGeom prst="hexagon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299" b="1" kern="0" dirty="0">
                  <a:solidFill>
                    <a:srgbClr val="FFFFFF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79" name="文本框 93">
                <a:extLst>
                  <a:ext uri="{FF2B5EF4-FFF2-40B4-BE49-F238E27FC236}">
                    <a16:creationId xmlns:a16="http://schemas.microsoft.com/office/drawing/2014/main" xmlns="" id="{B16D5089-7F74-4EF6-8B3B-9C8300BFF47C}"/>
                  </a:ext>
                </a:extLst>
              </p:cNvPr>
              <p:cNvSpPr txBox="1"/>
              <p:nvPr/>
            </p:nvSpPr>
            <p:spPr>
              <a:xfrm>
                <a:off x="923031" y="2943014"/>
                <a:ext cx="956548" cy="1058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GB" altLang="zh-CN" sz="1195" b="1" kern="0" dirty="0">
                    <a:solidFill>
                      <a:srgbClr val="FFFFFF"/>
                    </a:solidFill>
                    <a:latin typeface="微软雅黑"/>
                  </a:rPr>
                  <a:t>7</a:t>
                </a:r>
                <a:endParaRPr lang="zh-CN" altLang="en-US" sz="1195" b="1" kern="0" dirty="0">
                  <a:solidFill>
                    <a:srgbClr val="FFFFFF"/>
                  </a:solidFill>
                  <a:latin typeface="微软雅黑"/>
                </a:endParaRPr>
              </a:p>
            </p:txBody>
          </p:sp>
        </p:grpSp>
      </p:grpSp>
      <p:sp>
        <p:nvSpPr>
          <p:cNvPr id="180" name="TextBox 140">
            <a:extLst>
              <a:ext uri="{FF2B5EF4-FFF2-40B4-BE49-F238E27FC236}">
                <a16:creationId xmlns:a16="http://schemas.microsoft.com/office/drawing/2014/main" xmlns="" id="{2168BCEA-6482-4778-9376-BF5CA357AA06}"/>
              </a:ext>
            </a:extLst>
          </p:cNvPr>
          <p:cNvSpPr txBox="1"/>
          <p:nvPr/>
        </p:nvSpPr>
        <p:spPr>
          <a:xfrm>
            <a:off x="3087275" y="3425819"/>
            <a:ext cx="3210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Figures for data quality controls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81" name="TextBox 142">
            <a:extLst>
              <a:ext uri="{FF2B5EF4-FFF2-40B4-BE49-F238E27FC236}">
                <a16:creationId xmlns:a16="http://schemas.microsoft.com/office/drawing/2014/main" xmlns="" id="{44DBACDA-91F3-40F3-97B9-4FDC0138B18B}"/>
              </a:ext>
            </a:extLst>
          </p:cNvPr>
          <p:cNvSpPr txBox="1"/>
          <p:nvPr/>
        </p:nvSpPr>
        <p:spPr>
          <a:xfrm>
            <a:off x="67069" y="6153268"/>
            <a:ext cx="1564423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600" dirty="0" smtClean="0"/>
              <a:t>Mean-variance; remove </a:t>
            </a:r>
            <a:r>
              <a:rPr lang="en-US" sz="1600" dirty="0"/>
              <a:t>low expression</a:t>
            </a:r>
            <a:endParaRPr lang="en-GB" sz="1600" dirty="0"/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xmlns="" id="{A8343478-4016-4471-8E40-000071B803F8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83"/>
          <a:stretch/>
        </p:blipFill>
        <p:spPr>
          <a:xfrm>
            <a:off x="1852566" y="3772146"/>
            <a:ext cx="1012205" cy="1121894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xmlns="" id="{844EEFE0-073C-4554-A3AB-F3A6374467C9}"/>
              </a:ext>
            </a:extLst>
          </p:cNvPr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944"/>
          <a:stretch/>
        </p:blipFill>
        <p:spPr>
          <a:xfrm>
            <a:off x="1852566" y="5030449"/>
            <a:ext cx="1012205" cy="1121894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84" name="Down Arrow 82">
            <a:extLst>
              <a:ext uri="{FF2B5EF4-FFF2-40B4-BE49-F238E27FC236}">
                <a16:creationId xmlns:a16="http://schemas.microsoft.com/office/drawing/2014/main" xmlns="" id="{82B7053B-BC21-404A-B4CB-4B1778FF805C}"/>
              </a:ext>
            </a:extLst>
          </p:cNvPr>
          <p:cNvSpPr/>
          <p:nvPr/>
        </p:nvSpPr>
        <p:spPr>
          <a:xfrm>
            <a:off x="2349065" y="4874553"/>
            <a:ext cx="156536" cy="217913"/>
          </a:xfrm>
          <a:prstGeom prst="down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6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xmlns="" id="{37BAC1B5-31C1-416E-B0BF-32DA1C9292D4}"/>
              </a:ext>
            </a:extLst>
          </p:cNvPr>
          <p:cNvSpPr txBox="1"/>
          <p:nvPr/>
        </p:nvSpPr>
        <p:spPr>
          <a:xfrm>
            <a:off x="1820547" y="6153267"/>
            <a:ext cx="1174837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GB" sz="1600" dirty="0" smtClean="0"/>
              <a:t>PCA; Batch </a:t>
            </a:r>
            <a:r>
              <a:rPr lang="en-GB" sz="1600" dirty="0"/>
              <a:t>effects</a:t>
            </a:r>
          </a:p>
        </p:txBody>
      </p:sp>
      <p:grpSp>
        <p:nvGrpSpPr>
          <p:cNvPr id="186" name="组合 103">
            <a:extLst>
              <a:ext uri="{FF2B5EF4-FFF2-40B4-BE49-F238E27FC236}">
                <a16:creationId xmlns:a16="http://schemas.microsoft.com/office/drawing/2014/main" xmlns="" id="{2D2EFD8E-19F7-41BA-86EB-07919695EDF4}"/>
              </a:ext>
            </a:extLst>
          </p:cNvPr>
          <p:cNvGrpSpPr/>
          <p:nvPr/>
        </p:nvGrpSpPr>
        <p:grpSpPr>
          <a:xfrm flipH="1">
            <a:off x="1631492" y="3595797"/>
            <a:ext cx="286378" cy="351245"/>
            <a:chOff x="923031" y="2943014"/>
            <a:chExt cx="956547" cy="1058197"/>
          </a:xfrm>
          <a:solidFill>
            <a:srgbClr val="67B0E3"/>
          </a:solidFill>
        </p:grpSpPr>
        <p:sp>
          <p:nvSpPr>
            <p:cNvPr id="187" name="六边形 104">
              <a:extLst>
                <a:ext uri="{FF2B5EF4-FFF2-40B4-BE49-F238E27FC236}">
                  <a16:creationId xmlns:a16="http://schemas.microsoft.com/office/drawing/2014/main" xmlns="" id="{CBCF3208-2EBC-4DD5-B9E0-93EE0F5ED35B}"/>
                </a:ext>
              </a:extLst>
            </p:cNvPr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99" b="1" kern="0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88" name="文本框 93">
              <a:extLst>
                <a:ext uri="{FF2B5EF4-FFF2-40B4-BE49-F238E27FC236}">
                  <a16:creationId xmlns:a16="http://schemas.microsoft.com/office/drawing/2014/main" xmlns="" id="{94C26A20-29C0-4491-ADAF-835509BC7CA5}"/>
                </a:ext>
              </a:extLst>
            </p:cNvPr>
            <p:cNvSpPr txBox="1"/>
            <p:nvPr/>
          </p:nvSpPr>
          <p:spPr>
            <a:xfrm>
              <a:off x="923031" y="2943014"/>
              <a:ext cx="956547" cy="1058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GB" altLang="zh-CN" sz="1195" b="1" kern="0" dirty="0">
                  <a:solidFill>
                    <a:srgbClr val="FFFFFF"/>
                  </a:solidFill>
                  <a:latin typeface="微软雅黑"/>
                </a:rPr>
                <a:t>5</a:t>
              </a:r>
              <a:endParaRPr lang="zh-CN" altLang="en-US" sz="1195" b="1" kern="0" dirty="0">
                <a:solidFill>
                  <a:srgbClr val="FFFFFF"/>
                </a:solidFill>
                <a:latin typeface="微软雅黑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xmlns="" id="{D3022EAF-EBE1-476D-8A12-7D43229C09F5}"/>
              </a:ext>
            </a:extLst>
          </p:cNvPr>
          <p:cNvGrpSpPr/>
          <p:nvPr/>
        </p:nvGrpSpPr>
        <p:grpSpPr>
          <a:xfrm>
            <a:off x="1792995" y="3748533"/>
            <a:ext cx="1112870" cy="1126561"/>
            <a:chOff x="311490" y="4038600"/>
            <a:chExt cx="1298562" cy="1186013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xmlns="" id="{B690B094-8836-45FA-B516-91F8B6E4D5D7}"/>
                </a:ext>
              </a:extLst>
            </p:cNvPr>
            <p:cNvSpPr txBox="1"/>
            <p:nvPr/>
          </p:nvSpPr>
          <p:spPr>
            <a:xfrm>
              <a:off x="989457" y="4826334"/>
              <a:ext cx="620595" cy="398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822"/>
                </a:lnSpc>
              </a:pPr>
              <a:r>
                <a:rPr lang="en-US" sz="896" dirty="0"/>
                <a:t>Brep1</a:t>
              </a:r>
            </a:p>
            <a:p>
              <a:pPr algn="ctr">
                <a:lnSpc>
                  <a:spcPts val="822"/>
                </a:lnSpc>
              </a:pPr>
              <a:r>
                <a:rPr lang="en-US" sz="896" dirty="0"/>
                <a:t>2010</a:t>
              </a:r>
              <a:endParaRPr lang="en-GB" sz="896" dirty="0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xmlns="" id="{E6851F3C-883F-4AE6-8795-25BC26CDBB89}"/>
                </a:ext>
              </a:extLst>
            </p:cNvPr>
            <p:cNvSpPr txBox="1"/>
            <p:nvPr/>
          </p:nvSpPr>
          <p:spPr>
            <a:xfrm>
              <a:off x="311490" y="4038600"/>
              <a:ext cx="802998" cy="398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22"/>
                </a:lnSpc>
              </a:pPr>
              <a:r>
                <a:rPr lang="en-US" sz="896" dirty="0"/>
                <a:t>Brep2&amp;3</a:t>
              </a:r>
            </a:p>
            <a:p>
              <a:pPr>
                <a:lnSpc>
                  <a:spcPts val="822"/>
                </a:lnSpc>
              </a:pPr>
              <a:r>
                <a:rPr lang="en-US" sz="896" dirty="0"/>
                <a:t>2012</a:t>
              </a:r>
              <a:endParaRPr lang="en-GB" sz="896" dirty="0"/>
            </a:p>
          </p:txBody>
        </p:sp>
      </p:grpSp>
      <p:sp>
        <p:nvSpPr>
          <p:cNvPr id="192" name="TextBox 191">
            <a:extLst>
              <a:ext uri="{FF2B5EF4-FFF2-40B4-BE49-F238E27FC236}">
                <a16:creationId xmlns:a16="http://schemas.microsoft.com/office/drawing/2014/main" xmlns="" id="{E3C09F69-8999-4368-8A7B-19D81669489E}"/>
              </a:ext>
            </a:extLst>
          </p:cNvPr>
          <p:cNvSpPr txBox="1"/>
          <p:nvPr/>
        </p:nvSpPr>
        <p:spPr>
          <a:xfrm>
            <a:off x="3977045" y="6153267"/>
            <a:ext cx="136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Normalisation</a:t>
            </a:r>
          </a:p>
        </p:txBody>
      </p:sp>
      <p:grpSp>
        <p:nvGrpSpPr>
          <p:cNvPr id="193" name="组合 8">
            <a:extLst>
              <a:ext uri="{FF2B5EF4-FFF2-40B4-BE49-F238E27FC236}">
                <a16:creationId xmlns:a16="http://schemas.microsoft.com/office/drawing/2014/main" xmlns="" id="{B3ED6BE5-2224-4DBF-B7D9-881E41601CA9}"/>
              </a:ext>
            </a:extLst>
          </p:cNvPr>
          <p:cNvGrpSpPr/>
          <p:nvPr/>
        </p:nvGrpSpPr>
        <p:grpSpPr>
          <a:xfrm>
            <a:off x="2832126" y="3595793"/>
            <a:ext cx="3148490" cy="2556548"/>
            <a:chOff x="1524000" y="3877803"/>
            <a:chExt cx="3673845" cy="2691466"/>
          </a:xfrm>
        </p:grpSpPr>
        <p:pic>
          <p:nvPicPr>
            <p:cNvPr id="194" name="Picture 3" descr="C:\Users\WG42010\Box Sync\Slides\Viva talk\figures\data_distribution_2.png">
              <a:extLst>
                <a:ext uri="{FF2B5EF4-FFF2-40B4-BE49-F238E27FC236}">
                  <a16:creationId xmlns:a16="http://schemas.microsoft.com/office/drawing/2014/main" xmlns="" id="{004892B4-CDC2-495A-B26E-F628C53F7D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2" t="11058"/>
            <a:stretch/>
          </p:blipFill>
          <p:spPr bwMode="auto">
            <a:xfrm>
              <a:off x="1714499" y="5388469"/>
              <a:ext cx="3483345" cy="1180800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5" name="Picture 2" descr="C:\Users\WG42010\Box Sync\Slides\Viva talk\figures\data_distribution_1.png">
              <a:extLst>
                <a:ext uri="{FF2B5EF4-FFF2-40B4-BE49-F238E27FC236}">
                  <a16:creationId xmlns:a16="http://schemas.microsoft.com/office/drawing/2014/main" xmlns="" id="{671816EF-FE43-45DA-9BA9-9B7DE3E11B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0" t="15567"/>
            <a:stretch/>
          </p:blipFill>
          <p:spPr bwMode="auto">
            <a:xfrm>
              <a:off x="1714500" y="4063461"/>
              <a:ext cx="3483345" cy="1180800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6" name="Down Arrow 84">
              <a:extLst>
                <a:ext uri="{FF2B5EF4-FFF2-40B4-BE49-F238E27FC236}">
                  <a16:creationId xmlns:a16="http://schemas.microsoft.com/office/drawing/2014/main" xmlns="" id="{7CEB70D7-9680-4048-8210-85428999ABBD}"/>
                </a:ext>
              </a:extLst>
            </p:cNvPr>
            <p:cNvSpPr/>
            <p:nvPr/>
          </p:nvSpPr>
          <p:spPr>
            <a:xfrm>
              <a:off x="3396914" y="5236566"/>
              <a:ext cx="182656" cy="229413"/>
            </a:xfrm>
            <a:prstGeom prst="down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6" dirty="0"/>
            </a:p>
          </p:txBody>
        </p:sp>
        <p:grpSp>
          <p:nvGrpSpPr>
            <p:cNvPr id="197" name="组合 103">
              <a:extLst>
                <a:ext uri="{FF2B5EF4-FFF2-40B4-BE49-F238E27FC236}">
                  <a16:creationId xmlns:a16="http://schemas.microsoft.com/office/drawing/2014/main" xmlns="" id="{3657919B-A9A8-4C7D-8AD1-749F037FA7F2}"/>
                </a:ext>
              </a:extLst>
            </p:cNvPr>
            <p:cNvGrpSpPr/>
            <p:nvPr/>
          </p:nvGrpSpPr>
          <p:grpSpPr>
            <a:xfrm flipH="1">
              <a:off x="1524000" y="3877803"/>
              <a:ext cx="334163" cy="369782"/>
              <a:chOff x="1992773" y="2943014"/>
              <a:chExt cx="956549" cy="1058200"/>
            </a:xfrm>
            <a:solidFill>
              <a:srgbClr val="67B0E3"/>
            </a:solidFill>
          </p:grpSpPr>
          <p:sp>
            <p:nvSpPr>
              <p:cNvPr id="199" name="六边形 104">
                <a:extLst>
                  <a:ext uri="{FF2B5EF4-FFF2-40B4-BE49-F238E27FC236}">
                    <a16:creationId xmlns:a16="http://schemas.microsoft.com/office/drawing/2014/main" xmlns="" id="{A0A3E4C3-1B65-4019-BE30-0B61E4E5C76D}"/>
                  </a:ext>
                </a:extLst>
              </p:cNvPr>
              <p:cNvSpPr/>
              <p:nvPr/>
            </p:nvSpPr>
            <p:spPr>
              <a:xfrm rot="5400000">
                <a:off x="2101452" y="3137451"/>
                <a:ext cx="676392" cy="583092"/>
              </a:xfrm>
              <a:prstGeom prst="hexagon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299" b="1" kern="0" dirty="0">
                  <a:solidFill>
                    <a:srgbClr val="FFFFFF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200" name="文本框 93">
                <a:extLst>
                  <a:ext uri="{FF2B5EF4-FFF2-40B4-BE49-F238E27FC236}">
                    <a16:creationId xmlns:a16="http://schemas.microsoft.com/office/drawing/2014/main" xmlns="" id="{4CB25290-C8DE-4BFA-AB25-4258C26489C6}"/>
                  </a:ext>
                </a:extLst>
              </p:cNvPr>
              <p:cNvSpPr txBox="1"/>
              <p:nvPr/>
            </p:nvSpPr>
            <p:spPr>
              <a:xfrm>
                <a:off x="1992773" y="2943014"/>
                <a:ext cx="956549" cy="1058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GB" altLang="zh-CN" sz="1195" b="1" kern="0" dirty="0">
                    <a:solidFill>
                      <a:srgbClr val="FFFFFF"/>
                    </a:solidFill>
                    <a:latin typeface="微软雅黑"/>
                  </a:rPr>
                  <a:t>6</a:t>
                </a:r>
                <a:endParaRPr lang="zh-CN" altLang="en-US" sz="1195" b="1" kern="0" dirty="0">
                  <a:solidFill>
                    <a:srgbClr val="FFFFFF"/>
                  </a:solidFill>
                  <a:latin typeface="微软雅黑"/>
                </a:endParaRPr>
              </a:p>
            </p:txBody>
          </p:sp>
        </p:grp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xmlns="" id="{24DF66AD-ACC8-4BC8-B63A-039BC84211DF}"/>
                </a:ext>
              </a:extLst>
            </p:cNvPr>
            <p:cNvSpPr txBox="1"/>
            <p:nvPr/>
          </p:nvSpPr>
          <p:spPr>
            <a:xfrm>
              <a:off x="3140230" y="4996560"/>
              <a:ext cx="755789" cy="308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96" dirty="0"/>
                <a:t>samples</a:t>
              </a:r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xmlns="" id="{F34B91D0-2AD2-42D0-B93E-FA5ADBCB8073}"/>
              </a:ext>
            </a:extLst>
          </p:cNvPr>
          <p:cNvSpPr txBox="1"/>
          <p:nvPr/>
        </p:nvSpPr>
        <p:spPr>
          <a:xfrm>
            <a:off x="1804847" y="4978994"/>
            <a:ext cx="693688" cy="292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96" dirty="0"/>
              <a:t>removed</a:t>
            </a:r>
          </a:p>
        </p:txBody>
      </p:sp>
      <p:sp>
        <p:nvSpPr>
          <p:cNvPr id="202" name="Down Arrow 139">
            <a:extLst>
              <a:ext uri="{FF2B5EF4-FFF2-40B4-BE49-F238E27FC236}">
                <a16:creationId xmlns:a16="http://schemas.microsoft.com/office/drawing/2014/main" xmlns="" id="{84D4DBF0-DB66-4DA0-AAF8-E3D892C84037}"/>
              </a:ext>
            </a:extLst>
          </p:cNvPr>
          <p:cNvSpPr/>
          <p:nvPr/>
        </p:nvSpPr>
        <p:spPr>
          <a:xfrm rot="16200000">
            <a:off x="5989216" y="4862998"/>
            <a:ext cx="173500" cy="196608"/>
          </a:xfrm>
          <a:prstGeom prst="down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6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xmlns="" id="{40AD2484-C72E-4AB7-847E-8863BFF9F9D9}"/>
              </a:ext>
            </a:extLst>
          </p:cNvPr>
          <p:cNvSpPr txBox="1"/>
          <p:nvPr/>
        </p:nvSpPr>
        <p:spPr>
          <a:xfrm>
            <a:off x="1953485" y="4234656"/>
            <a:ext cx="632865" cy="3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22"/>
              </a:lnSpc>
            </a:pPr>
            <a:r>
              <a:rPr lang="en-GB" sz="1046" b="1" dirty="0">
                <a:solidFill>
                  <a:srgbClr val="FF0000"/>
                </a:solidFill>
              </a:rPr>
              <a:t>Batch effect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xmlns="" id="{EE3F49B3-9936-4FC6-9E7B-BE859542BCF4}"/>
              </a:ext>
            </a:extLst>
          </p:cNvPr>
          <p:cNvGrpSpPr/>
          <p:nvPr/>
        </p:nvGrpSpPr>
        <p:grpSpPr>
          <a:xfrm>
            <a:off x="105067" y="4987127"/>
            <a:ext cx="1520879" cy="1095410"/>
            <a:chOff x="295678" y="9060295"/>
            <a:chExt cx="1817468" cy="1242746"/>
          </a:xfrm>
        </p:grpSpPr>
        <p:pic>
          <p:nvPicPr>
            <p:cNvPr id="205" name="Picture 4">
              <a:extLst>
                <a:ext uri="{FF2B5EF4-FFF2-40B4-BE49-F238E27FC236}">
                  <a16:creationId xmlns:a16="http://schemas.microsoft.com/office/drawing/2014/main" xmlns="" id="{96D9197A-1EDF-497D-9049-38DC537D1E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97" t="13314" b="9942"/>
            <a:stretch/>
          </p:blipFill>
          <p:spPr bwMode="auto">
            <a:xfrm>
              <a:off x="498510" y="9100014"/>
              <a:ext cx="1614636" cy="12030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6" name="Picture 4">
              <a:extLst>
                <a:ext uri="{FF2B5EF4-FFF2-40B4-BE49-F238E27FC236}">
                  <a16:creationId xmlns:a16="http://schemas.microsoft.com/office/drawing/2014/main" xmlns="" id="{BFF9CD56-8594-4851-A44F-D10676CC2D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22" t="10475" r="93234" b="12781"/>
            <a:stretch/>
          </p:blipFill>
          <p:spPr bwMode="auto">
            <a:xfrm>
              <a:off x="295678" y="9060295"/>
              <a:ext cx="241296" cy="12030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xmlns="" id="{F4673CEA-9B81-4762-80C6-B265DB6960CD}"/>
              </a:ext>
            </a:extLst>
          </p:cNvPr>
          <p:cNvGrpSpPr/>
          <p:nvPr/>
        </p:nvGrpSpPr>
        <p:grpSpPr>
          <a:xfrm>
            <a:off x="109270" y="3772136"/>
            <a:ext cx="1499250" cy="1174878"/>
            <a:chOff x="316848" y="7834570"/>
            <a:chExt cx="1767279" cy="1326144"/>
          </a:xfrm>
        </p:grpSpPr>
        <p:pic>
          <p:nvPicPr>
            <p:cNvPr id="208" name="Picture 4">
              <a:extLst>
                <a:ext uri="{FF2B5EF4-FFF2-40B4-BE49-F238E27FC236}">
                  <a16:creationId xmlns:a16="http://schemas.microsoft.com/office/drawing/2014/main" xmlns="" id="{F5373E80-677F-4E57-A49C-6E73A71A27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14" r="47535" b="9944"/>
            <a:stretch/>
          </p:blipFill>
          <p:spPr bwMode="auto">
            <a:xfrm>
              <a:off x="316848" y="7834777"/>
              <a:ext cx="1761076" cy="1155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xmlns="" id="{6F3139DD-0B1F-4CCA-A14A-88A6FCE98039}"/>
                    </a:ext>
                  </a:extLst>
                </p:cNvPr>
                <p:cNvSpPr txBox="1"/>
                <p:nvPr/>
              </p:nvSpPr>
              <p:spPr>
                <a:xfrm>
                  <a:off x="724356" y="8896125"/>
                  <a:ext cx="1061018" cy="2645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sz="598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GB" sz="598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598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GB" sz="598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GB" sz="598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598" i="1">
                                <a:latin typeface="Cambria Math" panose="02040503050406030204" pitchFamily="18" charset="0"/>
                              </a:rPr>
                              <m:t>𝑐𝑜𝑢𝑛𝑡𝑠</m:t>
                            </m:r>
                            <m:r>
                              <a:rPr lang="en-GB" sz="598" i="1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func>
                        <m:r>
                          <a:rPr lang="en-GB" sz="598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598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F3139DD-0B1F-4CCA-A14A-88A6FCE980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355" y="8896126"/>
                  <a:ext cx="989309" cy="215444"/>
                </a:xfrm>
                <a:prstGeom prst="rect">
                  <a:avLst/>
                </a:prstGeom>
                <a:blipFill>
                  <a:blip r:embed="rId12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xmlns="" id="{498BE12B-1D7A-4C4C-AC32-453F3A216A76}"/>
                </a:ext>
              </a:extLst>
            </p:cNvPr>
            <p:cNvSpPr/>
            <p:nvPr/>
          </p:nvSpPr>
          <p:spPr>
            <a:xfrm>
              <a:off x="316848" y="7834570"/>
              <a:ext cx="1767279" cy="1252349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6" dirty="0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xmlns="" id="{753A0E5D-FF06-47FD-842F-3977CC4B11B6}"/>
              </a:ext>
            </a:extLst>
          </p:cNvPr>
          <p:cNvGrpSpPr/>
          <p:nvPr/>
        </p:nvGrpSpPr>
        <p:grpSpPr>
          <a:xfrm>
            <a:off x="119706" y="5018339"/>
            <a:ext cx="1499250" cy="1206564"/>
            <a:chOff x="316848" y="7834570"/>
            <a:chExt cx="1767279" cy="13183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xmlns="" id="{DB5421EE-D29D-4503-A167-5805279DBE28}"/>
                    </a:ext>
                  </a:extLst>
                </p:cNvPr>
                <p:cNvSpPr txBox="1"/>
                <p:nvPr/>
              </p:nvSpPr>
              <p:spPr>
                <a:xfrm>
                  <a:off x="724356" y="8896780"/>
                  <a:ext cx="1061018" cy="2561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sz="598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GB" sz="598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598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GB" sz="598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GB" sz="598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598" i="1">
                                <a:latin typeface="Cambria Math" panose="02040503050406030204" pitchFamily="18" charset="0"/>
                              </a:rPr>
                              <m:t>𝑐𝑜𝑢𝑛𝑡𝑠</m:t>
                            </m:r>
                            <m:r>
                              <a:rPr lang="en-GB" sz="598" i="1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func>
                        <m:r>
                          <a:rPr lang="en-GB" sz="598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598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DB5421EE-D29D-4503-A167-5805279DB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355" y="8896780"/>
                  <a:ext cx="989309" cy="215444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xmlns="" id="{577F61D7-9A36-42BF-A145-2719F0595FEB}"/>
                </a:ext>
              </a:extLst>
            </p:cNvPr>
            <p:cNvSpPr/>
            <p:nvPr/>
          </p:nvSpPr>
          <p:spPr>
            <a:xfrm>
              <a:off x="316848" y="7834570"/>
              <a:ext cx="1767279" cy="1252349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6" dirty="0"/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xmlns="" id="{7F0E677E-27C1-4998-9096-4760430FD32C}"/>
              </a:ext>
            </a:extLst>
          </p:cNvPr>
          <p:cNvGrpSpPr/>
          <p:nvPr/>
        </p:nvGrpSpPr>
        <p:grpSpPr>
          <a:xfrm>
            <a:off x="86297" y="3849154"/>
            <a:ext cx="523795" cy="738046"/>
            <a:chOff x="159751" y="6590506"/>
            <a:chExt cx="611195" cy="776996"/>
          </a:xfrm>
        </p:grpSpPr>
        <p:sp>
          <p:nvSpPr>
            <p:cNvPr id="215" name="Oval 214">
              <a:extLst>
                <a:ext uri="{FF2B5EF4-FFF2-40B4-BE49-F238E27FC236}">
                  <a16:creationId xmlns:a16="http://schemas.microsoft.com/office/drawing/2014/main" xmlns="" id="{D198486B-8C18-46D3-A8E8-60CC13BC4939}"/>
                </a:ext>
              </a:extLst>
            </p:cNvPr>
            <p:cNvSpPr/>
            <p:nvPr/>
          </p:nvSpPr>
          <p:spPr>
            <a:xfrm>
              <a:off x="328340" y="6858010"/>
              <a:ext cx="442606" cy="50949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6" dirty="0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xmlns="" id="{6300D3D1-EF8D-42D3-9DB2-5836BF94D01F}"/>
                </a:ext>
              </a:extLst>
            </p:cNvPr>
            <p:cNvSpPr txBox="1"/>
            <p:nvPr/>
          </p:nvSpPr>
          <p:spPr>
            <a:xfrm>
              <a:off x="159751" y="6590506"/>
              <a:ext cx="558365" cy="369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95" b="1" dirty="0">
                  <a:solidFill>
                    <a:srgbClr val="FF0000"/>
                  </a:solidFill>
                </a:rPr>
                <a:t>low</a:t>
              </a:r>
            </a:p>
          </p:txBody>
        </p:sp>
      </p:grpSp>
      <p:grpSp>
        <p:nvGrpSpPr>
          <p:cNvPr id="217" name="组合 103">
            <a:extLst>
              <a:ext uri="{FF2B5EF4-FFF2-40B4-BE49-F238E27FC236}">
                <a16:creationId xmlns:a16="http://schemas.microsoft.com/office/drawing/2014/main" xmlns="" id="{BEE5F7AD-73D5-41B8-8BF7-D5D77AE48F5A}"/>
              </a:ext>
            </a:extLst>
          </p:cNvPr>
          <p:cNvGrpSpPr/>
          <p:nvPr/>
        </p:nvGrpSpPr>
        <p:grpSpPr>
          <a:xfrm flipH="1">
            <a:off x="0" y="3611347"/>
            <a:ext cx="286378" cy="351245"/>
            <a:chOff x="896876" y="2943014"/>
            <a:chExt cx="956547" cy="1058197"/>
          </a:xfrm>
          <a:solidFill>
            <a:srgbClr val="67B0E3"/>
          </a:solidFill>
        </p:grpSpPr>
        <p:sp>
          <p:nvSpPr>
            <p:cNvPr id="218" name="六边形 104">
              <a:extLst>
                <a:ext uri="{FF2B5EF4-FFF2-40B4-BE49-F238E27FC236}">
                  <a16:creationId xmlns:a16="http://schemas.microsoft.com/office/drawing/2014/main" xmlns="" id="{D45EA806-54F1-450C-9F14-21ED75AF5CFB}"/>
                </a:ext>
              </a:extLst>
            </p:cNvPr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99" b="1" kern="0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19" name="文本框 93">
              <a:extLst>
                <a:ext uri="{FF2B5EF4-FFF2-40B4-BE49-F238E27FC236}">
                  <a16:creationId xmlns:a16="http://schemas.microsoft.com/office/drawing/2014/main" xmlns="" id="{BB766BC9-531A-422D-9EB8-5427004C385C}"/>
                </a:ext>
              </a:extLst>
            </p:cNvPr>
            <p:cNvSpPr txBox="1"/>
            <p:nvPr/>
          </p:nvSpPr>
          <p:spPr>
            <a:xfrm>
              <a:off x="896876" y="2943014"/>
              <a:ext cx="956547" cy="1058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GB" altLang="zh-CN" sz="1195" b="1" kern="0" dirty="0">
                  <a:solidFill>
                    <a:srgbClr val="FFFFFF"/>
                  </a:solidFill>
                  <a:latin typeface="微软雅黑"/>
                </a:rPr>
                <a:t>4</a:t>
              </a:r>
              <a:endParaRPr lang="zh-CN" altLang="en-US" sz="1195" b="1" kern="0" dirty="0">
                <a:solidFill>
                  <a:srgbClr val="FFFFFF"/>
                </a:solidFill>
                <a:latin typeface="微软雅黑"/>
              </a:endParaRPr>
            </a:p>
          </p:txBody>
        </p:sp>
      </p:grpSp>
      <p:sp>
        <p:nvSpPr>
          <p:cNvPr id="220" name="Down Arrow 141">
            <a:extLst>
              <a:ext uri="{FF2B5EF4-FFF2-40B4-BE49-F238E27FC236}">
                <a16:creationId xmlns:a16="http://schemas.microsoft.com/office/drawing/2014/main" xmlns="" id="{91E2774E-1295-4CC6-9CCB-E9E9FC556DC5}"/>
              </a:ext>
            </a:extLst>
          </p:cNvPr>
          <p:cNvSpPr/>
          <p:nvPr/>
        </p:nvSpPr>
        <p:spPr>
          <a:xfrm>
            <a:off x="826683" y="4864322"/>
            <a:ext cx="156536" cy="217913"/>
          </a:xfrm>
          <a:prstGeom prst="down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6" dirty="0"/>
          </a:p>
        </p:txBody>
      </p:sp>
      <p:sp>
        <p:nvSpPr>
          <p:cNvPr id="2" name="TextBox 1"/>
          <p:cNvSpPr txBox="1"/>
          <p:nvPr/>
        </p:nvSpPr>
        <p:spPr>
          <a:xfrm>
            <a:off x="1603258" y="6576792"/>
            <a:ext cx="764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rgbClr val="0070C0"/>
                </a:solidFill>
              </a:rPr>
              <a:t>Figures were from 26 time-points RNA-seq study of Arabidopsis in response to </a:t>
            </a:r>
            <a:r>
              <a:rPr lang="en-US" sz="1400" i="1" dirty="0">
                <a:solidFill>
                  <a:srgbClr val="0070C0"/>
                </a:solidFill>
              </a:rPr>
              <a:t>cold (Calixto et al., </a:t>
            </a:r>
            <a:r>
              <a:rPr lang="en-US" sz="1400" i="1" dirty="0" smtClean="0">
                <a:solidFill>
                  <a:srgbClr val="0070C0"/>
                </a:solidFill>
              </a:rPr>
              <a:t>2018)</a:t>
            </a:r>
            <a:endParaRPr lang="en-GB" sz="1400" i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2729452" y="3926469"/>
                <a:ext cx="4992148" cy="15249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6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𝐶𝑃𝑀</m:t>
                              </m:r>
                            </m:e>
                          </m:func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mean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GB" sz="1600"/>
                        <m:t>dispersion</m:t>
                      </m:r>
                    </m:oMath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𝐶𝑃𝑀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</a:rPr>
                        <m:t>per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</a:rPr>
                        <m:t>million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</a:rPr>
                        <m:t>reads</m:t>
                      </m:r>
                    </m:oMath>
                  </m:oMathPara>
                </a14:m>
                <a:endParaRPr lang="en-GB" sz="1600" dirty="0" smtClean="0"/>
              </a:p>
              <a:p>
                <a:pPr>
                  <a:lnSpc>
                    <a:spcPct val="150000"/>
                  </a:lnSpc>
                </a:pPr>
                <a:r>
                  <a:rPr lang="en-GB" sz="1600" dirty="0" smtClean="0"/>
                  <a:t>                   </a:t>
                </a:r>
                <a:r>
                  <a:rPr lang="en-GB" sz="1400" dirty="0" smtClean="0"/>
                  <a:t>(Law et al.2014)</a:t>
                </a:r>
                <a:endParaRPr lang="en-GB" sz="14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452" y="3926469"/>
                <a:ext cx="4992148" cy="1524969"/>
              </a:xfrm>
              <a:prstGeom prst="rect">
                <a:avLst/>
              </a:prstGeom>
              <a:blipFill rotWithShape="0">
                <a:blip r:embed="rId14"/>
                <a:stretch>
                  <a:fillRect b="-8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94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Box 220"/>
          <p:cNvSpPr txBox="1"/>
          <p:nvPr/>
        </p:nvSpPr>
        <p:spPr>
          <a:xfrm>
            <a:off x="84655" y="3237889"/>
            <a:ext cx="433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70C0"/>
                </a:solidFill>
              </a:rPr>
              <a:t>3D </a:t>
            </a:r>
            <a:r>
              <a:rPr lang="en-US" altLang="zh-CN" b="1" dirty="0" smtClean="0">
                <a:solidFill>
                  <a:srgbClr val="0070C0"/>
                </a:solidFill>
              </a:rPr>
              <a:t>analysis and summary significant results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62F07E57-8CAE-470E-82C1-D7DEF987DE15}"/>
              </a:ext>
            </a:extLst>
          </p:cNvPr>
          <p:cNvSpPr txBox="1">
            <a:spLocks/>
          </p:cNvSpPr>
          <p:nvPr/>
        </p:nvSpPr>
        <p:spPr>
          <a:xfrm>
            <a:off x="673334" y="251"/>
            <a:ext cx="7366038" cy="729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Clr>
                <a:srgbClr val="799934"/>
              </a:buClr>
              <a:buFont typeface="Arial"/>
              <a:buNone/>
              <a:defRPr sz="3600" b="1" i="0" kern="1200">
                <a:solidFill>
                  <a:srgbClr val="5555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does 3D RNA-seq App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A55718B-0FAA-4371-8559-5F92664A6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25"/>
          <a:stretch/>
        </p:blipFill>
        <p:spPr>
          <a:xfrm>
            <a:off x="71885" y="106873"/>
            <a:ext cx="474261" cy="665873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74CC4C2-352A-41F4-9DD4-E73068D4D3BC}"/>
              </a:ext>
            </a:extLst>
          </p:cNvPr>
          <p:cNvSpPr/>
          <p:nvPr/>
        </p:nvSpPr>
        <p:spPr>
          <a:xfrm>
            <a:off x="239486" y="3750688"/>
            <a:ext cx="8665028" cy="2947992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524A13F1-304B-489D-8D34-CFF2A98BA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74" y="3922299"/>
            <a:ext cx="4271026" cy="1273986"/>
          </a:xfrm>
          <a:prstGeom prst="rect">
            <a:avLst/>
          </a:prstGeom>
          <a:ln>
            <a:noFill/>
          </a:ln>
        </p:spPr>
      </p:pic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D425352F-971A-43A3-BA5F-4F44D216C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13" y="5322244"/>
            <a:ext cx="4271026" cy="1269104"/>
          </a:xfrm>
          <a:prstGeom prst="rect">
            <a:avLst/>
          </a:prstGeom>
          <a:ln>
            <a:noFill/>
          </a:ln>
        </p:spPr>
      </p:pic>
      <p:pic>
        <p:nvPicPr>
          <p:cNvPr id="57" name="Picture 56">
            <a:extLst>
              <a:ext uri="{FF2B5EF4-FFF2-40B4-BE49-F238E27FC236}">
                <a16:creationId xmlns="" xmlns:a16="http://schemas.microsoft.com/office/drawing/2014/main" id="{BC05ABB2-EA2F-4343-B8CA-2C1F5EFB7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5774" y="3872259"/>
            <a:ext cx="4271026" cy="1446075"/>
          </a:xfrm>
          <a:prstGeom prst="rect">
            <a:avLst/>
          </a:prstGeom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D4B14980-EC5C-47C3-8BA8-166B0AD327F9}"/>
              </a:ext>
            </a:extLst>
          </p:cNvPr>
          <p:cNvSpPr txBox="1"/>
          <p:nvPr/>
        </p:nvSpPr>
        <p:spPr>
          <a:xfrm>
            <a:off x="4420128" y="5267909"/>
            <a:ext cx="44522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i="1" dirty="0"/>
              <a:t>DE: </a:t>
            </a:r>
            <a:r>
              <a:rPr lang="en-GB" sz="1600" i="1" dirty="0"/>
              <a:t>abundance change between conditions</a:t>
            </a:r>
          </a:p>
          <a:p>
            <a:r>
              <a:rPr lang="en-GB" sz="1600" b="1" i="1" dirty="0"/>
              <a:t>DAS gene: </a:t>
            </a:r>
            <a:r>
              <a:rPr lang="en-GB" sz="1600" i="1" dirty="0"/>
              <a:t>changes of this gene are different to its transcripts</a:t>
            </a:r>
          </a:p>
          <a:p>
            <a:r>
              <a:rPr lang="en-GB" sz="1600" b="1" i="1" dirty="0"/>
              <a:t>DTU transcript: </a:t>
            </a:r>
            <a:r>
              <a:rPr lang="en-GB" sz="1600" i="1" dirty="0"/>
              <a:t>changes of this transcript are different to all the other transcripts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5" y="576008"/>
            <a:ext cx="8980675" cy="285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62F07E57-8CAE-470E-82C1-D7DEF987DE15}"/>
              </a:ext>
            </a:extLst>
          </p:cNvPr>
          <p:cNvSpPr txBox="1">
            <a:spLocks/>
          </p:cNvSpPr>
          <p:nvPr/>
        </p:nvSpPr>
        <p:spPr>
          <a:xfrm>
            <a:off x="673334" y="251"/>
            <a:ext cx="7366038" cy="729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Clr>
                <a:srgbClr val="799934"/>
              </a:buClr>
              <a:buFont typeface="Arial"/>
              <a:buNone/>
              <a:defRPr sz="3600" b="1" i="0" kern="1200">
                <a:solidFill>
                  <a:srgbClr val="5555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does 3D RNA-seq App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A55718B-0FAA-4371-8559-5F92664A6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25"/>
          <a:stretch/>
        </p:blipFill>
        <p:spPr>
          <a:xfrm>
            <a:off x="71885" y="106873"/>
            <a:ext cx="474261" cy="66587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5" y="576008"/>
            <a:ext cx="8980675" cy="28586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id="{29DF8AE8-A419-4193-A2E2-AFE324A7721F}"/>
                  </a:ext>
                </a:extLst>
              </p:cNvPr>
              <p:cNvSpPr/>
              <p:nvPr/>
            </p:nvSpPr>
            <p:spPr>
              <a:xfrm>
                <a:off x="483101" y="3588356"/>
                <a:ext cx="8342492" cy="33239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000" dirty="0" smtClean="0">
                    <a:solidFill>
                      <a:schemeClr val="tx1">
                        <a:lumMod val="50000"/>
                      </a:schemeClr>
                    </a:solidFill>
                    <a:latin typeface="+mj-lt"/>
                  </a:rPr>
                  <a:t>Statistics to determine significance:</a:t>
                </a:r>
              </a:p>
              <a:p>
                <a:pPr marL="144000" indent="-144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000" dirty="0" smtClean="0">
                    <a:solidFill>
                      <a:schemeClr val="tx1">
                        <a:lumMod val="50000"/>
                      </a:schemeClr>
                    </a:solidFill>
                    <a:latin typeface="+mj-lt"/>
                  </a:rPr>
                  <a:t>Contrast </a:t>
                </a:r>
                <a:r>
                  <a:rPr lang="en-GB" sz="2000" dirty="0">
                    <a:solidFill>
                      <a:schemeClr val="tx1">
                        <a:lumMod val="50000"/>
                      </a:schemeClr>
                    </a:solidFill>
                    <a:latin typeface="+mj-lt"/>
                  </a:rPr>
                  <a:t>groups: refer to the conditions to </a:t>
                </a:r>
                <a:r>
                  <a:rPr lang="en-GB" sz="2000" dirty="0" smtClean="0">
                    <a:solidFill>
                      <a:schemeClr val="tx1">
                        <a:lumMod val="50000"/>
                      </a:schemeClr>
                    </a:solidFill>
                    <a:latin typeface="+mj-lt"/>
                  </a:rPr>
                  <a:t>compare, e.g. condition 1 vs 2</a:t>
                </a:r>
                <a:endParaRPr lang="en-GB" sz="2000" dirty="0">
                  <a:solidFill>
                    <a:schemeClr val="tx1">
                      <a:lumMod val="50000"/>
                    </a:schemeClr>
                  </a:solidFill>
                  <a:latin typeface="+mj-lt"/>
                </a:endParaRPr>
              </a:p>
              <a:p>
                <a:pPr marL="144000" indent="-144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  <a:latin typeface="+mj-lt"/>
                  </a:rPr>
                  <a:t>Adjusted p-value: p-values are adjusted to control FDR</a:t>
                </a:r>
              </a:p>
              <a:p>
                <a:pPr marL="144000" indent="-144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𝐹𝐶</m:t>
                    </m:r>
                  </m:oMath>
                </a14:m>
                <a:r>
                  <a:rPr lang="en-GB" sz="2000" dirty="0">
                    <a:solidFill>
                      <a:schemeClr val="tx1">
                        <a:lumMod val="50000"/>
                      </a:schemeClr>
                    </a:solidFill>
                    <a:latin typeface="+mj-lt"/>
                  </a:rPr>
                  <a:t>: log2-fold change of expression based on contrast groups</a:t>
                </a:r>
              </a:p>
              <a:p>
                <a:pPr marL="144000" indent="-144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𝑃𝑆</m:t>
                    </m:r>
                  </m:oMath>
                </a14:m>
                <a:r>
                  <a:rPr lang="en-GB" sz="2000" dirty="0">
                    <a:solidFill>
                      <a:schemeClr val="tx1">
                        <a:lumMod val="50000"/>
                      </a:schemeClr>
                    </a:solidFill>
                    <a:latin typeface="+mj-lt"/>
                  </a:rPr>
                  <a:t>:  transcript percent spliced (i.e. ratio of transcript to gene expression)</a:t>
                </a:r>
              </a:p>
              <a:p>
                <a:pPr marL="144000" indent="-144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𝑃𝑆</m:t>
                    </m:r>
                  </m:oMath>
                </a14:m>
                <a:r>
                  <a:rPr lang="en-GB" sz="2000" dirty="0">
                    <a:solidFill>
                      <a:schemeClr val="tx1">
                        <a:lumMod val="50000"/>
                      </a:schemeClr>
                    </a:solidFill>
                    <a:latin typeface="+mj-lt"/>
                  </a:rPr>
                  <a:t>: PS differences based on contrast groups</a:t>
                </a:r>
              </a:p>
              <a:p>
                <a:pPr marL="144000" indent="-144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sz="2000" dirty="0">
                  <a:solidFill>
                    <a:schemeClr val="tx1">
                      <a:lumMod val="50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9DF8AE8-A419-4193-A2E2-AFE324A77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01" y="3588356"/>
                <a:ext cx="8342492" cy="3323987"/>
              </a:xfrm>
              <a:prstGeom prst="rect">
                <a:avLst/>
              </a:prstGeom>
              <a:blipFill rotWithShape="0">
                <a:blip r:embed="rId4"/>
                <a:stretch>
                  <a:fillRect l="-7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4655" y="3237889"/>
            <a:ext cx="433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70C0"/>
                </a:solidFill>
              </a:rPr>
              <a:t>3D </a:t>
            </a:r>
            <a:r>
              <a:rPr lang="en-US" altLang="zh-CN" b="1" dirty="0" smtClean="0">
                <a:solidFill>
                  <a:srgbClr val="0070C0"/>
                </a:solidFill>
              </a:rPr>
              <a:t>analysis and summary significant results</a:t>
            </a:r>
            <a:endParaRPr lang="en-GB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69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utton PPT template 2017">
  <a:themeElements>
    <a:clrScheme name="Custom 3">
      <a:dk1>
        <a:srgbClr val="555559"/>
      </a:dk1>
      <a:lt1>
        <a:sysClr val="window" lastClr="FFFFFF"/>
      </a:lt1>
      <a:dk2>
        <a:srgbClr val="555559"/>
      </a:dk2>
      <a:lt2>
        <a:srgbClr val="FFFFFF"/>
      </a:lt2>
      <a:accent1>
        <a:srgbClr val="799900"/>
      </a:accent1>
      <a:accent2>
        <a:srgbClr val="FF9E15"/>
      </a:accent2>
      <a:accent3>
        <a:srgbClr val="00748C"/>
      </a:accent3>
      <a:accent4>
        <a:srgbClr val="CF009E"/>
      </a:accent4>
      <a:accent5>
        <a:srgbClr val="853175"/>
      </a:accent5>
      <a:accent6>
        <a:srgbClr val="6AA2B8"/>
      </a:accent6>
      <a:hlink>
        <a:srgbClr val="FF9E15"/>
      </a:hlink>
      <a:folHlink>
        <a:srgbClr val="6AA2B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dd4118c1-80c0-4fd0-a895-4f8cc7b15db9">
      <Terms xmlns="http://schemas.microsoft.com/office/infopath/2007/PartnerControls"/>
    </TaxKeywordTaxHTField>
    <TaxCatchAll xmlns="dd4118c1-80c0-4fd0-a895-4f8cc7b15db9"/>
    <PublishingExpirationDate xmlns="http://schemas.microsoft.com/sharepoint/v3" xsi:nil="true"/>
    <PublishingStartDate xmlns="http://schemas.microsoft.com/sharepoint/v3" xsi:nil="true"/>
    <_dlc_DocId xmlns="dd4118c1-80c0-4fd0-a895-4f8cc7b15db9">6X5HV3WVA3CC-138-148</_dlc_DocId>
    <_dlc_DocIdUrl xmlns="dd4118c1-80c0-4fd0-a895-4f8cc7b15db9">
      <Url>http://connect.hutton.ac.uk/Organisation/Comms/_layouts/15/DocIdRedir.aspx?ID=6X5HV3WVA3CC-138-148</Url>
      <Description>6X5HV3WVA3CC-138-148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62D038233C51469147F003D8E0F8C5" ma:contentTypeVersion="2" ma:contentTypeDescription="Create a new document." ma:contentTypeScope="" ma:versionID="460adbf0d06597c5193aeeffe506f3a5">
  <xsd:schema xmlns:xsd="http://www.w3.org/2001/XMLSchema" xmlns:xs="http://www.w3.org/2001/XMLSchema" xmlns:p="http://schemas.microsoft.com/office/2006/metadata/properties" xmlns:ns1="http://schemas.microsoft.com/sharepoint/v3" xmlns:ns2="dd4118c1-80c0-4fd0-a895-4f8cc7b15db9" targetNamespace="http://schemas.microsoft.com/office/2006/metadata/properties" ma:root="true" ma:fieldsID="7fdb9e80014ce22284f30f74730fcf76" ns1:_="" ns2:_="">
    <xsd:import namespace="http://schemas.microsoft.com/sharepoint/v3"/>
    <xsd:import namespace="dd4118c1-80c0-4fd0-a895-4f8cc7b15db9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TaxKeywordTaxHTField" minOccurs="0"/>
                <xsd:element ref="ns2:TaxCatchAll" minOccurs="0"/>
                <xsd:element ref="ns2:TaxCatchAllLabel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4118c1-80c0-4fd0-a895-4f8cc7b15db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0" nillable="true" ma:taxonomy="true" ma:internalName="TaxKeywordTaxHTField" ma:taxonomyFieldName="TaxKeyword" ma:displayName="Enterprise Keywords" ma:fieldId="{23f27201-bee3-471e-b2e7-b64fd8b7ca38}" ma:taxonomyMulti="true" ma:sspId="0fbbd0a1-8703-46e1-8d9e-cad271c09ae8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1" nillable="true" ma:displayName="Taxonomy Catch All Column" ma:hidden="true" ma:list="{7a9d32c9-126f-4343-9ebe-808524d350ec}" ma:internalName="TaxCatchAll" ma:showField="CatchAllData" ma:web="dd4118c1-80c0-4fd0-a895-4f8cc7b15d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a9d32c9-126f-4343-9ebe-808524d350ec}" ma:internalName="TaxCatchAllLabel" ma:readOnly="true" ma:showField="CatchAllDataLabel" ma:web="dd4118c1-80c0-4fd0-a895-4f8cc7b15d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_dlc_DocId" ma:index="14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5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6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C1A402-9D9F-488E-8A6B-ECB5E90D7370}">
  <ds:schemaRefs>
    <ds:schemaRef ds:uri="http://schemas.openxmlformats.org/package/2006/metadata/core-properties"/>
    <ds:schemaRef ds:uri="http://schemas.microsoft.com/office/infopath/2007/PartnerControls"/>
    <ds:schemaRef ds:uri="http://schemas.microsoft.com/sharepoint/v3"/>
    <ds:schemaRef ds:uri="http://purl.org/dc/elements/1.1/"/>
    <ds:schemaRef ds:uri="http://schemas.microsoft.com/office/2006/documentManagement/types"/>
    <ds:schemaRef ds:uri="dd4118c1-80c0-4fd0-a895-4f8cc7b15db9"/>
    <ds:schemaRef ds:uri="http://purl.org/dc/terms/"/>
    <ds:schemaRef ds:uri="http://purl.org/dc/dcmitype/"/>
    <ds:schemaRef ds:uri="http://www.w3.org/XML/1998/namespace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77E8238-B1D7-43A7-8DC7-64A0A1913D39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EE1CBE14-D371-4094-BED0-5A100029FF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d4118c1-80c0-4fd0-a895-4f8cc7b15d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316D1C8A-FE79-4D0D-959F-A2D93DB42E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Hutton_PPT_template_2017_V5</Template>
  <TotalTime>3170</TotalTime>
  <Words>1097</Words>
  <Application>Microsoft Office PowerPoint</Application>
  <PresentationFormat>On-screen Show (4:3)</PresentationFormat>
  <Paragraphs>177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-apple-system</vt:lpstr>
      <vt:lpstr>微软雅黑</vt:lpstr>
      <vt:lpstr>宋体</vt:lpstr>
      <vt:lpstr>Arial</vt:lpstr>
      <vt:lpstr>Calibri</vt:lpstr>
      <vt:lpstr>Cambria Math</vt:lpstr>
      <vt:lpstr>Georgia</vt:lpstr>
      <vt:lpstr>Mangal</vt:lpstr>
      <vt:lpstr>Wingdings</vt:lpstr>
      <vt:lpstr>Hutton PPT template 2017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James Hutton Institute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Wenbin Guo</dc:creator>
  <cp:lastModifiedBy>Wenbin Guo</cp:lastModifiedBy>
  <cp:revision>470</cp:revision>
  <dcterms:created xsi:type="dcterms:W3CDTF">2018-12-05T11:21:05Z</dcterms:created>
  <dcterms:modified xsi:type="dcterms:W3CDTF">2018-12-12T03:05:14Z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0x0101008362D038233C51469147F003D8E0F8C5</vt:lpwstr>
  </property>
  <property fmtid="{D5CDD505-2E9C-101B-9397-08002B2CF9AE}" pid="3" name="_dlc_DocIdItemGuid">
    <vt:lpwstr>062da73b-a916-4141-b9f6-dd207f973036</vt:lpwstr>
  </property>
</Properties>
</file>